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9" r:id="rId1"/>
  </p:sldMasterIdLst>
  <p:notesMasterIdLst>
    <p:notesMasterId r:id="rId36"/>
  </p:notesMasterIdLst>
  <p:sldIdLst>
    <p:sldId id="256" r:id="rId2"/>
    <p:sldId id="313" r:id="rId3"/>
    <p:sldId id="322" r:id="rId4"/>
    <p:sldId id="314" r:id="rId5"/>
    <p:sldId id="315" r:id="rId6"/>
    <p:sldId id="316" r:id="rId7"/>
    <p:sldId id="317" r:id="rId8"/>
    <p:sldId id="318" r:id="rId9"/>
    <p:sldId id="325" r:id="rId10"/>
    <p:sldId id="293" r:id="rId11"/>
    <p:sldId id="321" r:id="rId12"/>
    <p:sldId id="324" r:id="rId13"/>
    <p:sldId id="294" r:id="rId14"/>
    <p:sldId id="295" r:id="rId15"/>
    <p:sldId id="296" r:id="rId16"/>
    <p:sldId id="297" r:id="rId17"/>
    <p:sldId id="323" r:id="rId18"/>
    <p:sldId id="319" r:id="rId19"/>
    <p:sldId id="320" r:id="rId20"/>
    <p:sldId id="263" r:id="rId21"/>
    <p:sldId id="300" r:id="rId22"/>
    <p:sldId id="304" r:id="rId23"/>
    <p:sldId id="303" r:id="rId24"/>
    <p:sldId id="306" r:id="rId25"/>
    <p:sldId id="305" r:id="rId26"/>
    <p:sldId id="311" r:id="rId27"/>
    <p:sldId id="307" r:id="rId28"/>
    <p:sldId id="268" r:id="rId29"/>
    <p:sldId id="308" r:id="rId30"/>
    <p:sldId id="309" r:id="rId31"/>
    <p:sldId id="312" r:id="rId32"/>
    <p:sldId id="301" r:id="rId33"/>
    <p:sldId id="269" r:id="rId34"/>
    <p:sldId id="27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660" autoAdjust="0"/>
    <p:restoredTop sz="94660"/>
  </p:normalViewPr>
  <p:slideViewPr>
    <p:cSldViewPr snapToGrid="0">
      <p:cViewPr>
        <p:scale>
          <a:sx n="75" d="100"/>
          <a:sy n="75" d="100"/>
        </p:scale>
        <p:origin x="-758"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jestine" userId="7efe2918d7af8f5a" providerId="LiveId" clId="{3C812323-D98C-44C8-AB51-B05B350EB36C}"/>
    <pc:docChg chg="modSld">
      <pc:chgData name="sara jestine" userId="7efe2918d7af8f5a" providerId="LiveId" clId="{3C812323-D98C-44C8-AB51-B05B350EB36C}" dt="2023-12-23T08:00:11.340" v="3" actId="1035"/>
      <pc:docMkLst>
        <pc:docMk/>
      </pc:docMkLst>
      <pc:sldChg chg="modSp mod">
        <pc:chgData name="sara jestine" userId="7efe2918d7af8f5a" providerId="LiveId" clId="{3C812323-D98C-44C8-AB51-B05B350EB36C}" dt="2023-12-23T07:57:02.503" v="2" actId="1035"/>
        <pc:sldMkLst>
          <pc:docMk/>
          <pc:sldMk cId="1067922112" sldId="301"/>
        </pc:sldMkLst>
        <pc:picChg chg="mod">
          <ac:chgData name="sara jestine" userId="7efe2918d7af8f5a" providerId="LiveId" clId="{3C812323-D98C-44C8-AB51-B05B350EB36C}" dt="2023-12-23T07:57:02.503" v="2" actId="1035"/>
          <ac:picMkLst>
            <pc:docMk/>
            <pc:sldMk cId="1067922112" sldId="301"/>
            <ac:picMk id="5" creationId="{02344689-4A82-4A4C-B811-BAD8D2869D06}"/>
          </ac:picMkLst>
        </pc:picChg>
      </pc:sldChg>
      <pc:sldChg chg="modSp mod">
        <pc:chgData name="sara jestine" userId="7efe2918d7af8f5a" providerId="LiveId" clId="{3C812323-D98C-44C8-AB51-B05B350EB36C}" dt="2023-12-23T07:54:21.200" v="1" actId="1036"/>
        <pc:sldMkLst>
          <pc:docMk/>
          <pc:sldMk cId="1907244187" sldId="305"/>
        </pc:sldMkLst>
        <pc:picChg chg="mod">
          <ac:chgData name="sara jestine" userId="7efe2918d7af8f5a" providerId="LiveId" clId="{3C812323-D98C-44C8-AB51-B05B350EB36C}" dt="2023-12-23T07:54:21.200" v="1" actId="1036"/>
          <ac:picMkLst>
            <pc:docMk/>
            <pc:sldMk cId="1907244187" sldId="305"/>
            <ac:picMk id="5" creationId="{7E24E794-7CD1-48FA-B081-58A520BCE390}"/>
          </ac:picMkLst>
        </pc:picChg>
      </pc:sldChg>
      <pc:sldChg chg="modSp mod">
        <pc:chgData name="sara jestine" userId="7efe2918d7af8f5a" providerId="LiveId" clId="{3C812323-D98C-44C8-AB51-B05B350EB36C}" dt="2023-12-23T08:00:11.340" v="3" actId="1035"/>
        <pc:sldMkLst>
          <pc:docMk/>
          <pc:sldMk cId="375650440" sldId="308"/>
        </pc:sldMkLst>
        <pc:picChg chg="mod">
          <ac:chgData name="sara jestine" userId="7efe2918d7af8f5a" providerId="LiveId" clId="{3C812323-D98C-44C8-AB51-B05B350EB36C}" dt="2023-12-23T08:00:11.340" v="3" actId="1035"/>
          <ac:picMkLst>
            <pc:docMk/>
            <pc:sldMk cId="375650440" sldId="308"/>
            <ac:picMk id="3" creationId="{8C406A7D-EAB8-4E91-8E2F-E55EB6C6F3E2}"/>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4T18:35:54.0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CF376-1E1B-8F46-B98E-05ACF1473E5B}" type="datetimeFigureOut">
              <a:rPr lang="en-US" smtClean="0"/>
              <a:t>12/23/2023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2A6A6-A173-9D4C-A5D2-593811602658}" type="slidenum">
              <a:rPr lang="en-US" smtClean="0"/>
              <a:t>‹#›</a:t>
            </a:fld>
            <a:endParaRPr lang="en-US"/>
          </a:p>
        </p:txBody>
      </p:sp>
    </p:spTree>
    <p:extLst>
      <p:ext uri="{BB962C8B-B14F-4D97-AF65-F5344CB8AC3E}">
        <p14:creationId xmlns:p14="http://schemas.microsoft.com/office/powerpoint/2010/main" val="2273873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EBC6E44-88BB-6E48-9DEF-317A243E237F}" type="datetimeFigureOut">
              <a:rPr lang="en-US" smtClean="0"/>
              <a:t>12/23/2023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A69F08C-07D9-8F40-B859-B7F3F1F59143}" type="slidenum">
              <a:rPr lang="en-US" smtClean="0"/>
              <a:t>‹#›</a:t>
            </a:fld>
            <a:endParaRPr lang="en-US"/>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2520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BC6E44-88BB-6E48-9DEF-317A243E237F}" type="datetimeFigureOut">
              <a:rPr lang="en-US" smtClean="0"/>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9F08C-07D9-8F40-B859-B7F3F1F59143}" type="slidenum">
              <a:rPr lang="en-US" smtClean="0"/>
              <a:t>‹#›</a:t>
            </a:fld>
            <a:endParaRPr lang="en-US"/>
          </a:p>
        </p:txBody>
      </p:sp>
    </p:spTree>
    <p:extLst>
      <p:ext uri="{BB962C8B-B14F-4D97-AF65-F5344CB8AC3E}">
        <p14:creationId xmlns:p14="http://schemas.microsoft.com/office/powerpoint/2010/main" val="3215997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BC6E44-88BB-6E48-9DEF-317A243E237F}" type="datetimeFigureOut">
              <a:rPr lang="en-US" smtClean="0"/>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9F08C-07D9-8F40-B859-B7F3F1F59143}" type="slidenum">
              <a:rPr lang="en-US" smtClean="0"/>
              <a:t>‹#›</a:t>
            </a:fld>
            <a:endParaRPr lang="en-US"/>
          </a:p>
        </p:txBody>
      </p:sp>
    </p:spTree>
    <p:extLst>
      <p:ext uri="{BB962C8B-B14F-4D97-AF65-F5344CB8AC3E}">
        <p14:creationId xmlns:p14="http://schemas.microsoft.com/office/powerpoint/2010/main" val="2726022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BC6E44-88BB-6E48-9DEF-317A243E237F}" type="datetimeFigureOut">
              <a:rPr lang="en-US" smtClean="0"/>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9F08C-07D9-8F40-B859-B7F3F1F59143}" type="slidenum">
              <a:rPr lang="en-US" smtClean="0"/>
              <a:t>‹#›</a:t>
            </a:fld>
            <a:endParaRPr lang="en-US"/>
          </a:p>
        </p:txBody>
      </p:sp>
    </p:spTree>
    <p:extLst>
      <p:ext uri="{BB962C8B-B14F-4D97-AF65-F5344CB8AC3E}">
        <p14:creationId xmlns:p14="http://schemas.microsoft.com/office/powerpoint/2010/main" val="202436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EBC6E44-88BB-6E48-9DEF-317A243E237F}" type="datetimeFigureOut">
              <a:rPr lang="en-US" smtClean="0"/>
              <a:t>12/23/2023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A69F08C-07D9-8F40-B859-B7F3F1F59143}"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792265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BC6E44-88BB-6E48-9DEF-317A243E237F}" type="datetimeFigureOut">
              <a:rPr lang="en-US" smtClean="0"/>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9F08C-07D9-8F40-B859-B7F3F1F59143}" type="slidenum">
              <a:rPr lang="en-US" smtClean="0"/>
              <a:t>‹#›</a:t>
            </a:fld>
            <a:endParaRPr lang="en-US"/>
          </a:p>
        </p:txBody>
      </p:sp>
    </p:spTree>
    <p:extLst>
      <p:ext uri="{BB962C8B-B14F-4D97-AF65-F5344CB8AC3E}">
        <p14:creationId xmlns:p14="http://schemas.microsoft.com/office/powerpoint/2010/main" val="397242179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BC6E44-88BB-6E48-9DEF-317A243E237F}" type="datetimeFigureOut">
              <a:rPr lang="en-US" smtClean="0"/>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9F08C-07D9-8F40-B859-B7F3F1F59143}" type="slidenum">
              <a:rPr lang="en-US" smtClean="0"/>
              <a:t>‹#›</a:t>
            </a:fld>
            <a:endParaRPr lang="en-US"/>
          </a:p>
        </p:txBody>
      </p:sp>
    </p:spTree>
    <p:extLst>
      <p:ext uri="{BB962C8B-B14F-4D97-AF65-F5344CB8AC3E}">
        <p14:creationId xmlns:p14="http://schemas.microsoft.com/office/powerpoint/2010/main" val="37273958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BC6E44-88BB-6E48-9DEF-317A243E237F}" type="datetimeFigureOut">
              <a:rPr lang="en-US" smtClean="0"/>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9F08C-07D9-8F40-B859-B7F3F1F59143}" type="slidenum">
              <a:rPr lang="en-US" smtClean="0"/>
              <a:t>‹#›</a:t>
            </a:fld>
            <a:endParaRPr lang="en-US"/>
          </a:p>
        </p:txBody>
      </p:sp>
    </p:spTree>
    <p:extLst>
      <p:ext uri="{BB962C8B-B14F-4D97-AF65-F5344CB8AC3E}">
        <p14:creationId xmlns:p14="http://schemas.microsoft.com/office/powerpoint/2010/main" val="44615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C6E44-88BB-6E48-9DEF-317A243E237F}" type="datetimeFigureOut">
              <a:rPr lang="en-US" smtClean="0"/>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9F08C-07D9-8F40-B859-B7F3F1F59143}" type="slidenum">
              <a:rPr lang="en-US" smtClean="0"/>
              <a:t>‹#›</a:t>
            </a:fld>
            <a:endParaRPr lang="en-US"/>
          </a:p>
        </p:txBody>
      </p:sp>
    </p:spTree>
    <p:extLst>
      <p:ext uri="{BB962C8B-B14F-4D97-AF65-F5344CB8AC3E}">
        <p14:creationId xmlns:p14="http://schemas.microsoft.com/office/powerpoint/2010/main" val="280607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BC6E44-88BB-6E48-9DEF-317A243E237F}" type="datetimeFigureOut">
              <a:rPr lang="en-US" smtClean="0"/>
              <a:t>12/23/2023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A69F08C-07D9-8F40-B859-B7F3F1F59143}"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330305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BC6E44-88BB-6E48-9DEF-317A243E237F}" type="datetimeFigureOut">
              <a:rPr lang="en-US" smtClean="0"/>
              <a:t>12/23/2023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A69F08C-07D9-8F40-B859-B7F3F1F59143}"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2899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EBC6E44-88BB-6E48-9DEF-317A243E237F}" type="datetimeFigureOut">
              <a:rPr lang="en-US" smtClean="0"/>
              <a:t>12/23/2023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A69F08C-07D9-8F40-B859-B7F3F1F59143}"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8537944"/>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0.png"/><Relationship Id="rId4" Type="http://schemas.openxmlformats.org/officeDocument/2006/relationships/customXml" Target="../ink/ink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1496252-D234-4B17-886D-E23B219B7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5" name="Freeform 6">
              <a:extLst>
                <a:ext uri="{FF2B5EF4-FFF2-40B4-BE49-F238E27FC236}">
                  <a16:creationId xmlns:a16="http://schemas.microsoft.com/office/drawing/2014/main" id="{A7C309D5-C35F-4EF0-B4F7-DA3B085B5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6" name="Freeform 6">
              <a:extLst>
                <a:ext uri="{FF2B5EF4-FFF2-40B4-BE49-F238E27FC236}">
                  <a16:creationId xmlns:a16="http://schemas.microsoft.com/office/drawing/2014/main" id="{9938FAEC-E330-455B-AA85-2243A31B6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28" name="Rectangle 27">
            <a:extLst>
              <a:ext uri="{FF2B5EF4-FFF2-40B4-BE49-F238E27FC236}">
                <a16:creationId xmlns:a16="http://schemas.microsoft.com/office/drawing/2014/main" id="{DC2F7814-FEEF-4994-984B-E5F2E0E07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1304FD-38BD-4EAD-B879-D23E7899C564}"/>
              </a:ext>
            </a:extLst>
          </p:cNvPr>
          <p:cNvPicPr>
            <a:picLocks noChangeAspect="1"/>
          </p:cNvPicPr>
          <p:nvPr/>
        </p:nvPicPr>
        <p:blipFill rotWithShape="1">
          <a:blip r:embed="rId2"/>
          <a:srcRect l="25424" r="33843"/>
          <a:stretch/>
        </p:blipFill>
        <p:spPr>
          <a:xfrm>
            <a:off x="20" y="10"/>
            <a:ext cx="4966232" cy="6857990"/>
          </a:xfrm>
          <a:prstGeom prst="rect">
            <a:avLst/>
          </a:prstGeom>
        </p:spPr>
      </p:pic>
      <p:sp>
        <p:nvSpPr>
          <p:cNvPr id="30" name="Freeform 6">
            <a:extLst>
              <a:ext uri="{FF2B5EF4-FFF2-40B4-BE49-F238E27FC236}">
                <a16:creationId xmlns:a16="http://schemas.microsoft.com/office/drawing/2014/main" id="{78F93958-2F9B-4FB1-949F-5B1B87CFD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7" name="Title 6">
            <a:extLst>
              <a:ext uri="{FF2B5EF4-FFF2-40B4-BE49-F238E27FC236}">
                <a16:creationId xmlns:a16="http://schemas.microsoft.com/office/drawing/2014/main" id="{7AC9CECD-A234-5343-985B-0CB2F6E4383E}"/>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6000" b="1" cap="all"/>
              <a:t>Dynamic programming</a:t>
            </a:r>
          </a:p>
        </p:txBody>
      </p:sp>
    </p:spTree>
    <p:extLst>
      <p:ext uri="{BB962C8B-B14F-4D97-AF65-F5344CB8AC3E}">
        <p14:creationId xmlns:p14="http://schemas.microsoft.com/office/powerpoint/2010/main" val="41912595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E306D-3C2E-90F8-4AA4-1D9BB800E64A}"/>
              </a:ext>
            </a:extLst>
          </p:cNvPr>
          <p:cNvSpPr>
            <a:spLocks noGrp="1"/>
          </p:cNvSpPr>
          <p:nvPr>
            <p:ph type="title"/>
          </p:nvPr>
        </p:nvSpPr>
        <p:spPr/>
        <p:txBody>
          <a:bodyPr>
            <a:normAutofit fontScale="90000"/>
          </a:bodyPr>
          <a:lstStyle/>
          <a:p>
            <a:r>
              <a:rPr lang="en-US" sz="4400" b="1" i="0" u="none" strike="noStrike" baseline="0" dirty="0">
                <a:latin typeface="Times New Roman" panose="02020603050405020304" pitchFamily="18" charset="0"/>
                <a:cs typeface="Times New Roman" panose="02020603050405020304" pitchFamily="18" charset="0"/>
              </a:rPr>
              <a:t>Comparison of Divide and Conquer vs Dynamic Programming </a:t>
            </a:r>
            <a:br>
              <a:rPr lang="en-US" sz="4400" b="1" i="0" u="none" strike="noStrike" baseline="0" dirty="0">
                <a:latin typeface="Times New Roman" panose="02020603050405020304" pitchFamily="18" charset="0"/>
                <a:cs typeface="Times New Roman" panose="02020603050405020304" pitchFamily="18" charset="0"/>
              </a:rPr>
            </a:br>
            <a:endParaRPr lang="en-US" dirty="0"/>
          </a:p>
        </p:txBody>
      </p:sp>
      <p:sp>
        <p:nvSpPr>
          <p:cNvPr id="4" name="Content Placeholder 3">
            <a:extLst>
              <a:ext uri="{FF2B5EF4-FFF2-40B4-BE49-F238E27FC236}">
                <a16:creationId xmlns:a16="http://schemas.microsoft.com/office/drawing/2014/main" id="{016A1F5A-2E3A-444A-A83E-62756E12FE71}"/>
              </a:ext>
            </a:extLst>
          </p:cNvPr>
          <p:cNvSpPr>
            <a:spLocks noGrp="1"/>
          </p:cNvSpPr>
          <p:nvPr>
            <p:ph idx="1"/>
          </p:nvPr>
        </p:nvSpPr>
        <p:spPr>
          <a:xfrm>
            <a:off x="1371600" y="2286000"/>
            <a:ext cx="10505872" cy="4114800"/>
          </a:xfrm>
        </p:spPr>
        <p:txBody>
          <a:bodyPr>
            <a:normAutofit/>
          </a:bodyPr>
          <a:lstStyle/>
          <a:p>
            <a:pPr marL="0" indent="0" algn="just">
              <a:buNone/>
            </a:pPr>
            <a:r>
              <a:rPr lang="en-US" sz="1800" b="1" i="0" u="none" strike="noStrike" baseline="0" dirty="0">
                <a:latin typeface="Times New Roman" panose="02020603050405020304" pitchFamily="18" charset="0"/>
                <a:cs typeface="Times New Roman" panose="02020603050405020304" pitchFamily="18" charset="0"/>
              </a:rPr>
              <a:t>Divide and Conquer</a:t>
            </a:r>
            <a:endParaRPr lang="en-US" sz="1800" b="0" i="0" u="none" strike="noStrike" baseline="0" dirty="0">
              <a:latin typeface="Times New Roman" panose="02020603050405020304" pitchFamily="18" charset="0"/>
              <a:cs typeface="Times New Roman" panose="02020603050405020304" pitchFamily="18" charset="0"/>
            </a:endParaRPr>
          </a:p>
          <a:p>
            <a:pPr algn="just"/>
            <a:r>
              <a:rPr lang="en-US" sz="1800" b="0" i="0" u="none" strike="noStrike" baseline="0" dirty="0">
                <a:latin typeface="Times New Roman" panose="02020603050405020304" pitchFamily="18" charset="0"/>
                <a:cs typeface="Times New Roman" panose="02020603050405020304" pitchFamily="18" charset="0"/>
              </a:rPr>
              <a:t>divide-and-conquer algorithms partition the problem into </a:t>
            </a:r>
            <a:r>
              <a:rPr lang="en-US" sz="1800" b="0" i="0" u="none" strike="noStrike" baseline="0" dirty="0">
                <a:solidFill>
                  <a:srgbClr val="FF0000"/>
                </a:solidFill>
                <a:latin typeface="Times New Roman" panose="02020603050405020304" pitchFamily="18" charset="0"/>
                <a:cs typeface="Times New Roman" panose="02020603050405020304" pitchFamily="18" charset="0"/>
              </a:rPr>
              <a:t>disjoint subproblems</a:t>
            </a:r>
          </a:p>
          <a:p>
            <a:pPr algn="just"/>
            <a:r>
              <a:rPr lang="en-US" sz="1800" b="0" i="0" u="none" strike="noStrike" baseline="0" dirty="0">
                <a:solidFill>
                  <a:srgbClr val="FF0000"/>
                </a:solidFill>
                <a:latin typeface="Times New Roman" panose="02020603050405020304" pitchFamily="18" charset="0"/>
                <a:cs typeface="Times New Roman" panose="02020603050405020304" pitchFamily="18" charset="0"/>
              </a:rPr>
              <a:t>solve</a:t>
            </a:r>
            <a:r>
              <a:rPr lang="en-US" sz="1800" b="0" i="0" u="none" strike="noStrike" baseline="0" dirty="0">
                <a:latin typeface="Times New Roman" panose="02020603050405020304" pitchFamily="18" charset="0"/>
                <a:cs typeface="Times New Roman" panose="02020603050405020304" pitchFamily="18" charset="0"/>
              </a:rPr>
              <a:t> the subproblems </a:t>
            </a:r>
            <a:r>
              <a:rPr lang="en-US" sz="1800" b="0" i="0" u="none" strike="noStrike" baseline="0" dirty="0">
                <a:solidFill>
                  <a:srgbClr val="FF0000"/>
                </a:solidFill>
                <a:latin typeface="Times New Roman" panose="02020603050405020304" pitchFamily="18" charset="0"/>
                <a:cs typeface="Times New Roman" panose="02020603050405020304" pitchFamily="18" charset="0"/>
              </a:rPr>
              <a:t>recursively</a:t>
            </a:r>
            <a:r>
              <a:rPr lang="en-US" sz="1800" b="0" i="0" u="none" strike="noStrike" baseline="0" dirty="0">
                <a:latin typeface="Times New Roman" panose="02020603050405020304" pitchFamily="18" charset="0"/>
                <a:cs typeface="Times New Roman" panose="02020603050405020304" pitchFamily="18" charset="0"/>
              </a:rPr>
              <a:t>, </a:t>
            </a:r>
          </a:p>
          <a:p>
            <a:pPr algn="just"/>
            <a:r>
              <a:rPr lang="en-US" sz="1800" b="0" i="0" u="none" strike="noStrike" baseline="0" dirty="0">
                <a:latin typeface="Times New Roman" panose="02020603050405020304" pitchFamily="18" charset="0"/>
                <a:cs typeface="Times New Roman" panose="02020603050405020304" pitchFamily="18" charset="0"/>
              </a:rPr>
              <a:t> then </a:t>
            </a:r>
            <a:r>
              <a:rPr lang="en-US" sz="1800" b="0" i="0" u="none" strike="noStrike" baseline="0" dirty="0">
                <a:solidFill>
                  <a:srgbClr val="FF0000"/>
                </a:solidFill>
                <a:latin typeface="Times New Roman" panose="02020603050405020304" pitchFamily="18" charset="0"/>
                <a:cs typeface="Times New Roman" panose="02020603050405020304" pitchFamily="18" charset="0"/>
              </a:rPr>
              <a:t>combine</a:t>
            </a:r>
            <a:r>
              <a:rPr lang="en-US" sz="1800" b="0" i="0" u="none" strike="noStrike" baseline="0" dirty="0">
                <a:latin typeface="Times New Roman" panose="02020603050405020304" pitchFamily="18" charset="0"/>
                <a:cs typeface="Times New Roman" panose="02020603050405020304" pitchFamily="18" charset="0"/>
              </a:rPr>
              <a:t> their solutions to solve the original problem</a:t>
            </a:r>
          </a:p>
          <a:p>
            <a:pPr algn="just"/>
            <a:r>
              <a:rPr lang="en-US" sz="1800" b="0" i="0" u="none" strike="noStrike" baseline="0" dirty="0">
                <a:latin typeface="Times New Roman" panose="02020603050405020304" pitchFamily="18" charset="0"/>
                <a:cs typeface="Times New Roman" panose="02020603050405020304" pitchFamily="18" charset="0"/>
              </a:rPr>
              <a:t>a divide-and-conquer algorithm </a:t>
            </a:r>
            <a:r>
              <a:rPr lang="en-US" sz="1800" b="0" i="0" u="none" strike="noStrike" baseline="0" dirty="0">
                <a:solidFill>
                  <a:srgbClr val="FF0000"/>
                </a:solidFill>
                <a:latin typeface="Times New Roman" panose="02020603050405020304" pitchFamily="18" charset="0"/>
                <a:cs typeface="Times New Roman" panose="02020603050405020304" pitchFamily="18" charset="0"/>
              </a:rPr>
              <a:t>does more work </a:t>
            </a:r>
            <a:r>
              <a:rPr lang="en-US" sz="1800" b="0" i="0" u="none" strike="noStrike" baseline="0" dirty="0">
                <a:latin typeface="Times New Roman" panose="02020603050405020304" pitchFamily="18" charset="0"/>
                <a:cs typeface="Times New Roman" panose="02020603050405020304" pitchFamily="18" charset="0"/>
              </a:rPr>
              <a:t>than necessary, repeatedly solving the common  subproblems.</a:t>
            </a:r>
          </a:p>
          <a:p>
            <a:pPr algn="just"/>
            <a:r>
              <a:rPr lang="en-US" altLang="en-US" sz="1600" dirty="0">
                <a:latin typeface="Times New Roman" panose="02020603050405020304" pitchFamily="18" charset="0"/>
                <a:cs typeface="Times New Roman" panose="02020603050405020304" pitchFamily="18" charset="0"/>
              </a:rPr>
              <a:t>Divide-and-conquer</a:t>
            </a:r>
            <a:r>
              <a:rPr lang="en-US" altLang="en-US" sz="1800" dirty="0">
                <a:latin typeface="Times New Roman" panose="02020603050405020304" pitchFamily="18" charset="0"/>
                <a:cs typeface="Times New Roman" panose="02020603050405020304" pitchFamily="18" charset="0"/>
              </a:rPr>
              <a:t> algorithms can be thought of as </a:t>
            </a:r>
            <a:r>
              <a:rPr lang="en-US" altLang="en-US" sz="2000" dirty="0">
                <a:solidFill>
                  <a:srgbClr val="C00000"/>
                </a:solidFill>
                <a:latin typeface="Times New Roman" panose="02020603050405020304" pitchFamily="18" charset="0"/>
                <a:cs typeface="Times New Roman" panose="02020603050405020304" pitchFamily="18" charset="0"/>
              </a:rPr>
              <a:t>top-down</a:t>
            </a:r>
            <a:r>
              <a:rPr lang="en-US" altLang="en-US" sz="1800" dirty="0">
                <a:latin typeface="Times New Roman" panose="02020603050405020304" pitchFamily="18" charset="0"/>
                <a:cs typeface="Times New Roman" panose="02020603050405020304" pitchFamily="18" charset="0"/>
              </a:rPr>
              <a:t> algorithms</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344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525034-46F7-E44E-C855-00E98D6AA0FA}"/>
              </a:ext>
            </a:extLst>
          </p:cNvPr>
          <p:cNvSpPr>
            <a:spLocks noGrp="1"/>
          </p:cNvSpPr>
          <p:nvPr>
            <p:ph idx="1"/>
          </p:nvPr>
        </p:nvSpPr>
        <p:spPr>
          <a:xfrm>
            <a:off x="1245141" y="1128408"/>
            <a:ext cx="10447506" cy="4776281"/>
          </a:xfrm>
        </p:spPr>
        <p:txBody>
          <a:bodyPr>
            <a:normAutofit/>
          </a:bodyPr>
          <a:lstStyle/>
          <a:p>
            <a:pPr marL="0" indent="0" algn="just">
              <a:lnSpc>
                <a:spcPct val="150000"/>
              </a:lnSpc>
              <a:buNone/>
            </a:pPr>
            <a:r>
              <a:rPr lang="en-US" b="1" i="0" u="none" strike="noStrike" baseline="0" dirty="0">
                <a:latin typeface="Times New Roman" panose="02020603050405020304" pitchFamily="18" charset="0"/>
                <a:cs typeface="Times New Roman" panose="02020603050405020304" pitchFamily="18" charset="0"/>
              </a:rPr>
              <a:t>Dynamic programming</a:t>
            </a:r>
          </a:p>
          <a:p>
            <a:pPr algn="just">
              <a:lnSpc>
                <a:spcPct val="150000"/>
              </a:lnSpc>
            </a:pPr>
            <a:r>
              <a:rPr lang="en-US" b="0" i="0" u="none" strike="noStrike" baseline="0" dirty="0">
                <a:latin typeface="Times New Roman" panose="02020603050405020304" pitchFamily="18" charset="0"/>
                <a:cs typeface="Times New Roman" panose="02020603050405020304" pitchFamily="18" charset="0"/>
              </a:rPr>
              <a:t>Dynamic programming solves problems by </a:t>
            </a:r>
            <a:r>
              <a:rPr lang="en-US" b="0" i="0" u="none" strike="noStrike" baseline="0" dirty="0">
                <a:solidFill>
                  <a:srgbClr val="FF0000"/>
                </a:solidFill>
                <a:latin typeface="Times New Roman" panose="02020603050405020304" pitchFamily="18" charset="0"/>
                <a:cs typeface="Times New Roman" panose="02020603050405020304" pitchFamily="18" charset="0"/>
              </a:rPr>
              <a:t>combining the solutions to subproblems. </a:t>
            </a:r>
          </a:p>
          <a:p>
            <a:pPr algn="just">
              <a:lnSpc>
                <a:spcPct val="150000"/>
              </a:lnSpc>
            </a:pPr>
            <a:r>
              <a:rPr lang="en-US" b="0" i="0" u="none" strike="noStrike" baseline="0" dirty="0">
                <a:latin typeface="Times New Roman" panose="02020603050405020304" pitchFamily="18" charset="0"/>
                <a:cs typeface="Times New Roman" panose="02020603050405020304" pitchFamily="18" charset="0"/>
              </a:rPr>
              <a:t>dynamic programming applies when the </a:t>
            </a:r>
            <a:r>
              <a:rPr lang="en-US" b="0" i="0" u="none" strike="noStrike" baseline="0" dirty="0">
                <a:solidFill>
                  <a:srgbClr val="FF0000"/>
                </a:solidFill>
                <a:latin typeface="Times New Roman" panose="02020603050405020304" pitchFamily="18" charset="0"/>
                <a:cs typeface="Times New Roman" panose="02020603050405020304" pitchFamily="18" charset="0"/>
              </a:rPr>
              <a:t>subproblems overlap</a:t>
            </a:r>
            <a:r>
              <a:rPr lang="en-US" b="0" i="0" u="none" strike="noStrike" baseline="0" dirty="0">
                <a:latin typeface="Times New Roman" panose="02020603050405020304" pitchFamily="18" charset="0"/>
                <a:cs typeface="Times New Roman" panose="02020603050405020304" pitchFamily="18" charset="0"/>
              </a:rPr>
              <a:t>—that is, when subproblems share  sub subproblems.,</a:t>
            </a:r>
          </a:p>
          <a:p>
            <a:pPr algn="just">
              <a:lnSpc>
                <a:spcPct val="150000"/>
              </a:lnSpc>
            </a:pPr>
            <a:r>
              <a:rPr lang="en-US" b="0" i="0" u="none" strike="noStrike" baseline="0" dirty="0">
                <a:latin typeface="Times New Roman" panose="02020603050405020304" pitchFamily="18" charset="0"/>
                <a:cs typeface="Times New Roman" panose="02020603050405020304" pitchFamily="18" charset="0"/>
              </a:rPr>
              <a:t>A dynamic-programming algorithm </a:t>
            </a:r>
            <a:r>
              <a:rPr lang="en-US" b="0" i="0" u="none" strike="noStrike" baseline="0" dirty="0">
                <a:solidFill>
                  <a:srgbClr val="FF0000"/>
                </a:solidFill>
                <a:latin typeface="Times New Roman" panose="02020603050405020304" pitchFamily="18" charset="0"/>
                <a:cs typeface="Times New Roman" panose="02020603050405020304" pitchFamily="18" charset="0"/>
              </a:rPr>
              <a:t>solves each </a:t>
            </a:r>
            <a:r>
              <a:rPr lang="en-US" dirty="0">
                <a:solidFill>
                  <a:srgbClr val="FF0000"/>
                </a:solidFill>
                <a:latin typeface="Times New Roman" panose="02020603050405020304" pitchFamily="18" charset="0"/>
                <a:cs typeface="Times New Roman" panose="02020603050405020304" pitchFamily="18" charset="0"/>
              </a:rPr>
              <a:t> </a:t>
            </a:r>
            <a:r>
              <a:rPr lang="en-US" b="0" i="0" u="none" strike="noStrike" baseline="0" dirty="0">
                <a:solidFill>
                  <a:srgbClr val="FF0000"/>
                </a:solidFill>
                <a:latin typeface="Times New Roman" panose="02020603050405020304" pitchFamily="18" charset="0"/>
                <a:cs typeface="Times New Roman" panose="02020603050405020304" pitchFamily="18" charset="0"/>
              </a:rPr>
              <a:t>subproblem just once </a:t>
            </a:r>
            <a:r>
              <a:rPr lang="en-US" b="0" i="0" u="none" strike="noStrike" baseline="0" dirty="0">
                <a:latin typeface="Times New Roman" panose="02020603050405020304" pitchFamily="18" charset="0"/>
                <a:cs typeface="Times New Roman" panose="02020603050405020304" pitchFamily="18" charset="0"/>
              </a:rPr>
              <a:t>and then </a:t>
            </a:r>
            <a:r>
              <a:rPr lang="en-US" b="0" i="0" u="none" strike="noStrike" baseline="0" dirty="0">
                <a:solidFill>
                  <a:srgbClr val="FF0000"/>
                </a:solidFill>
                <a:latin typeface="Times New Roman" panose="02020603050405020304" pitchFamily="18" charset="0"/>
                <a:cs typeface="Times New Roman" panose="02020603050405020304" pitchFamily="18" charset="0"/>
              </a:rPr>
              <a:t>saves</a:t>
            </a:r>
            <a:r>
              <a:rPr lang="en-US" b="0" i="0" u="none" strike="noStrike" baseline="0" dirty="0">
                <a:latin typeface="Times New Roman" panose="02020603050405020304" pitchFamily="18" charset="0"/>
                <a:cs typeface="Times New Roman" panose="02020603050405020304" pitchFamily="18" charset="0"/>
              </a:rPr>
              <a:t> its answer in a table, thereby </a:t>
            </a:r>
            <a:r>
              <a:rPr lang="en-US" b="0" i="0" u="none" strike="noStrike" baseline="0" dirty="0">
                <a:solidFill>
                  <a:srgbClr val="FF0000"/>
                </a:solidFill>
                <a:latin typeface="Times New Roman" panose="02020603050405020304" pitchFamily="18" charset="0"/>
                <a:cs typeface="Times New Roman" panose="02020603050405020304" pitchFamily="18" charset="0"/>
              </a:rPr>
              <a:t>avoiding the work of recomputing </a:t>
            </a:r>
            <a:r>
              <a:rPr lang="en-US" b="0" i="0" u="none" strike="noStrike" baseline="0" dirty="0">
                <a:latin typeface="Times New Roman" panose="02020603050405020304" pitchFamily="18" charset="0"/>
                <a:cs typeface="Times New Roman" panose="02020603050405020304" pitchFamily="18" charset="0"/>
              </a:rPr>
              <a:t>the answer every time it solves each </a:t>
            </a:r>
            <a:r>
              <a:rPr lang="en-US" b="0" i="0" u="none" strike="noStrike" baseline="0" dirty="0" err="1">
                <a:latin typeface="Times New Roman" panose="02020603050405020304" pitchFamily="18" charset="0"/>
                <a:cs typeface="Times New Roman" panose="02020603050405020304" pitchFamily="18" charset="0"/>
              </a:rPr>
              <a:t>subsubproblem</a:t>
            </a:r>
            <a:r>
              <a:rPr lang="en-US" b="0" i="0" u="none" strike="noStrike" baseline="0" dirty="0">
                <a:latin typeface="Times New Roman" panose="02020603050405020304" pitchFamily="18" charset="0"/>
                <a:cs typeface="Times New Roman" panose="02020603050405020304" pitchFamily="18" charset="0"/>
              </a:rPr>
              <a:t>.</a:t>
            </a:r>
          </a:p>
          <a:p>
            <a:pPr algn="just">
              <a:lnSpc>
                <a:spcPct val="150000"/>
              </a:lnSpc>
            </a:pPr>
            <a:r>
              <a:rPr lang="en-US" altLang="en-US" dirty="0">
                <a:latin typeface="Times New Roman" panose="02020603050405020304" pitchFamily="18" charset="0"/>
                <a:cs typeface="Times New Roman" panose="02020603050405020304" pitchFamily="18" charset="0"/>
              </a:rPr>
              <a:t>Dynamic programming can be thought of as </a:t>
            </a:r>
            <a:r>
              <a:rPr lang="en-US" altLang="en-US" dirty="0">
                <a:solidFill>
                  <a:srgbClr val="C00000"/>
                </a:solidFill>
                <a:latin typeface="Times New Roman" panose="02020603050405020304" pitchFamily="18" charset="0"/>
                <a:cs typeface="Times New Roman" panose="02020603050405020304" pitchFamily="18" charset="0"/>
              </a:rPr>
              <a:t>bottom-up</a:t>
            </a:r>
          </a:p>
          <a:p>
            <a:pPr>
              <a:lnSpc>
                <a:spcPct val="150000"/>
              </a:lnSpc>
            </a:pPr>
            <a:endParaRPr lang="en-US" dirty="0"/>
          </a:p>
        </p:txBody>
      </p:sp>
    </p:spTree>
    <p:extLst>
      <p:ext uri="{BB962C8B-B14F-4D97-AF65-F5344CB8AC3E}">
        <p14:creationId xmlns:p14="http://schemas.microsoft.com/office/powerpoint/2010/main" val="329854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177A-6A66-C721-A75D-F3B68788047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8E75EC-6646-1ABE-7557-C15FC8A68387}"/>
              </a:ext>
            </a:extLst>
          </p:cNvPr>
          <p:cNvPicPr>
            <a:picLocks noGrp="1" noChangeAspect="1"/>
          </p:cNvPicPr>
          <p:nvPr>
            <p:ph idx="1"/>
          </p:nvPr>
        </p:nvPicPr>
        <p:blipFill>
          <a:blip r:embed="rId2"/>
          <a:stretch>
            <a:fillRect/>
          </a:stretch>
        </p:blipFill>
        <p:spPr>
          <a:xfrm>
            <a:off x="1371600" y="3074600"/>
            <a:ext cx="9601200" cy="2004199"/>
          </a:xfrm>
        </p:spPr>
      </p:pic>
    </p:spTree>
    <p:extLst>
      <p:ext uri="{BB962C8B-B14F-4D97-AF65-F5344CB8AC3E}">
        <p14:creationId xmlns:p14="http://schemas.microsoft.com/office/powerpoint/2010/main" val="2617650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764B1-B275-4361-B9A7-916EFDE7050D}"/>
              </a:ext>
            </a:extLst>
          </p:cNvPr>
          <p:cNvSpPr>
            <a:spLocks noGrp="1"/>
          </p:cNvSpPr>
          <p:nvPr>
            <p:ph idx="1"/>
          </p:nvPr>
        </p:nvSpPr>
        <p:spPr>
          <a:xfrm>
            <a:off x="1124464" y="934995"/>
            <a:ext cx="10565028" cy="5523470"/>
          </a:xfrm>
        </p:spPr>
        <p:txBody>
          <a:bodyPr>
            <a:normAutofit/>
          </a:bodyPr>
          <a:lstStyle/>
          <a:p>
            <a:pPr algn="l"/>
            <a:r>
              <a:rPr lang="en-US" b="0" i="0" u="none" strike="noStrike" baseline="0" dirty="0">
                <a:latin typeface="Times-Roman"/>
              </a:rPr>
              <a:t>When developing a dynamic-programming algorithm, we follow a sequence of </a:t>
            </a:r>
            <a:r>
              <a:rPr lang="en-US" b="0" i="0" u="none" strike="noStrike" baseline="0" dirty="0">
                <a:solidFill>
                  <a:srgbClr val="C00000"/>
                </a:solidFill>
                <a:latin typeface="Times-Roman"/>
              </a:rPr>
              <a:t>four steps</a:t>
            </a:r>
            <a:r>
              <a:rPr lang="en-US" b="0" i="0" u="none" strike="noStrike" baseline="0" dirty="0">
                <a:latin typeface="Times-Roman"/>
              </a:rPr>
              <a:t>:</a:t>
            </a:r>
          </a:p>
          <a:p>
            <a:pPr algn="l"/>
            <a:endParaRPr lang="en-US" dirty="0">
              <a:latin typeface="Times-Roman"/>
            </a:endParaRPr>
          </a:p>
          <a:p>
            <a:pPr algn="l"/>
            <a:endParaRPr lang="en-US" b="0" i="0" u="none" strike="noStrike" baseline="0" dirty="0">
              <a:latin typeface="Times-Roman"/>
            </a:endParaRPr>
          </a:p>
          <a:p>
            <a:pPr marL="0" indent="0" algn="l">
              <a:buNone/>
            </a:pPr>
            <a:r>
              <a:rPr lang="en-US" b="0" i="0" u="none" strike="noStrike" baseline="0" dirty="0">
                <a:latin typeface="Times-Roman"/>
              </a:rPr>
              <a:t>1. </a:t>
            </a:r>
            <a:r>
              <a:rPr lang="en-US" b="1" i="0" u="none" strike="noStrike" baseline="0" dirty="0">
                <a:latin typeface="Times-Roman"/>
              </a:rPr>
              <a:t>Characterize </a:t>
            </a:r>
            <a:r>
              <a:rPr lang="en-US" b="0" i="0" u="none" strike="noStrike" baseline="0" dirty="0">
                <a:latin typeface="Times-Roman"/>
              </a:rPr>
              <a:t>the structure of an optimal solution.</a:t>
            </a:r>
          </a:p>
          <a:p>
            <a:pPr marL="0" indent="0" algn="l">
              <a:buNone/>
            </a:pPr>
            <a:r>
              <a:rPr lang="en-US" b="0" i="0" u="none" strike="noStrike" baseline="0" dirty="0">
                <a:latin typeface="Times-Roman"/>
              </a:rPr>
              <a:t>2. </a:t>
            </a:r>
            <a:r>
              <a:rPr lang="en-US" b="1" i="0" u="none" strike="noStrike" baseline="0" dirty="0">
                <a:latin typeface="Times-Roman"/>
              </a:rPr>
              <a:t>Recursively define </a:t>
            </a:r>
            <a:r>
              <a:rPr lang="en-US" b="0" i="0" u="none" strike="noStrike" baseline="0" dirty="0">
                <a:latin typeface="Times-Roman"/>
              </a:rPr>
              <a:t>the value of an optimal solution.</a:t>
            </a:r>
          </a:p>
          <a:p>
            <a:pPr marL="0" indent="0" algn="l">
              <a:buNone/>
            </a:pPr>
            <a:r>
              <a:rPr lang="en-US" b="0" i="0" u="none" strike="noStrike" baseline="0" dirty="0">
                <a:latin typeface="Times-Roman"/>
              </a:rPr>
              <a:t>3. </a:t>
            </a:r>
            <a:r>
              <a:rPr lang="en-US" b="1" i="0" u="none" strike="noStrike" baseline="0" dirty="0">
                <a:latin typeface="Times-Roman"/>
              </a:rPr>
              <a:t>Compute the value of an optimal solution</a:t>
            </a:r>
            <a:r>
              <a:rPr lang="en-US" b="0" i="0" u="none" strike="noStrike" baseline="0" dirty="0">
                <a:latin typeface="Times-Roman"/>
              </a:rPr>
              <a:t>, typically in a </a:t>
            </a:r>
            <a:r>
              <a:rPr lang="en-US" b="1" i="0" u="none" strike="noStrike" baseline="0" dirty="0">
                <a:latin typeface="Times-Roman"/>
              </a:rPr>
              <a:t>bottom-up fashion</a:t>
            </a:r>
            <a:r>
              <a:rPr lang="en-US" b="0" i="0" u="none" strike="noStrike" baseline="0" dirty="0">
                <a:latin typeface="Times-Roman"/>
              </a:rPr>
              <a:t>.</a:t>
            </a:r>
          </a:p>
          <a:p>
            <a:pPr marL="0" indent="0" algn="l">
              <a:buNone/>
            </a:pPr>
            <a:r>
              <a:rPr lang="en-US" b="0" i="0" u="none" strike="noStrike" baseline="0" dirty="0">
                <a:latin typeface="Times-Roman"/>
              </a:rPr>
              <a:t>4. </a:t>
            </a:r>
            <a:r>
              <a:rPr lang="en-US" b="1" i="0" u="none" strike="noStrike" baseline="0" dirty="0">
                <a:latin typeface="Times-Roman"/>
              </a:rPr>
              <a:t>Construct an optimal solution </a:t>
            </a:r>
            <a:r>
              <a:rPr lang="en-US" b="0" i="0" u="none" strike="noStrike" baseline="0" dirty="0">
                <a:latin typeface="Times-Roman"/>
              </a:rPr>
              <a:t>from computed information.</a:t>
            </a:r>
            <a:endParaRPr lang="en-US" sz="2400" dirty="0"/>
          </a:p>
        </p:txBody>
      </p:sp>
    </p:spTree>
    <p:extLst>
      <p:ext uri="{BB962C8B-B14F-4D97-AF65-F5344CB8AC3E}">
        <p14:creationId xmlns:p14="http://schemas.microsoft.com/office/powerpoint/2010/main" val="3648006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C3F97-B455-44CF-A025-349A79012F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83B637-A615-40E5-A708-F398528AD638}"/>
              </a:ext>
            </a:extLst>
          </p:cNvPr>
          <p:cNvSpPr>
            <a:spLocks noGrp="1"/>
          </p:cNvSpPr>
          <p:nvPr>
            <p:ph idx="1"/>
          </p:nvPr>
        </p:nvSpPr>
        <p:spPr/>
        <p:txBody>
          <a:bodyPr/>
          <a:lstStyle/>
          <a:p>
            <a:pPr algn="l"/>
            <a:r>
              <a:rPr lang="en-US" sz="1800" b="0" i="0" u="none" strike="noStrike" baseline="0" dirty="0">
                <a:latin typeface="Times-Roman"/>
              </a:rPr>
              <a:t>Steps </a:t>
            </a:r>
            <a:r>
              <a:rPr lang="en-US" sz="1800" b="0" i="0" u="none" strike="noStrike" baseline="0" dirty="0">
                <a:solidFill>
                  <a:srgbClr val="FF0000"/>
                </a:solidFill>
                <a:latin typeface="Times-Roman"/>
              </a:rPr>
              <a:t>1–3 form the basis </a:t>
            </a:r>
            <a:r>
              <a:rPr lang="en-US" sz="1800" b="0" i="0" u="none" strike="noStrike" baseline="0" dirty="0">
                <a:latin typeface="Times-Roman"/>
              </a:rPr>
              <a:t>of a dynamic-programming solution to a problem. </a:t>
            </a:r>
          </a:p>
          <a:p>
            <a:pPr algn="l"/>
            <a:r>
              <a:rPr lang="en-US" sz="1800" b="0" i="0" u="none" strike="noStrike" baseline="0" dirty="0">
                <a:latin typeface="Times-Roman"/>
              </a:rPr>
              <a:t>If we </a:t>
            </a:r>
            <a:r>
              <a:rPr lang="en-US" sz="1800" b="0" i="0" u="none" strike="noStrike" baseline="0" dirty="0">
                <a:solidFill>
                  <a:srgbClr val="FF0000"/>
                </a:solidFill>
                <a:latin typeface="Times-Roman"/>
              </a:rPr>
              <a:t>need only the value of an optimal </a:t>
            </a:r>
            <a:r>
              <a:rPr lang="en-US" sz="1800" b="0" i="0" u="none" strike="noStrike" baseline="0" dirty="0">
                <a:latin typeface="Times-Roman"/>
              </a:rPr>
              <a:t>solution, and not the solution itself, then we can </a:t>
            </a:r>
            <a:r>
              <a:rPr lang="en-US" sz="1800" b="0" i="0" u="none" strike="noStrike" baseline="0" dirty="0">
                <a:solidFill>
                  <a:srgbClr val="FF0000"/>
                </a:solidFill>
                <a:latin typeface="Times-Roman"/>
              </a:rPr>
              <a:t>omit step 4.  </a:t>
            </a:r>
          </a:p>
          <a:p>
            <a:pPr algn="l"/>
            <a:endParaRPr lang="en-US" dirty="0"/>
          </a:p>
        </p:txBody>
      </p:sp>
    </p:spTree>
    <p:extLst>
      <p:ext uri="{BB962C8B-B14F-4D97-AF65-F5344CB8AC3E}">
        <p14:creationId xmlns:p14="http://schemas.microsoft.com/office/powerpoint/2010/main" val="1816899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1D0F4-8241-4D43-85B7-B90606E23247}"/>
              </a:ext>
            </a:extLst>
          </p:cNvPr>
          <p:cNvSpPr>
            <a:spLocks noGrp="1"/>
          </p:cNvSpPr>
          <p:nvPr>
            <p:ph type="title"/>
          </p:nvPr>
        </p:nvSpPr>
        <p:spPr/>
        <p:txBody>
          <a:bodyPr/>
          <a:lstStyle/>
          <a:p>
            <a:r>
              <a:rPr lang="en-US" b="0" i="0" dirty="0">
                <a:solidFill>
                  <a:srgbClr val="282828"/>
                </a:solidFill>
                <a:effectLst/>
                <a:latin typeface="Georgia" panose="02040502050405020303" pitchFamily="18" charset="0"/>
              </a:rPr>
              <a:t>The principle of optimality</a:t>
            </a:r>
            <a:endParaRPr lang="en-US" dirty="0"/>
          </a:p>
        </p:txBody>
      </p:sp>
      <p:sp>
        <p:nvSpPr>
          <p:cNvPr id="3" name="Content Placeholder 2">
            <a:extLst>
              <a:ext uri="{FF2B5EF4-FFF2-40B4-BE49-F238E27FC236}">
                <a16:creationId xmlns:a16="http://schemas.microsoft.com/office/drawing/2014/main" id="{EDD60C24-AD22-4EE8-9E81-060358804BF8}"/>
              </a:ext>
            </a:extLst>
          </p:cNvPr>
          <p:cNvSpPr>
            <a:spLocks noGrp="1"/>
          </p:cNvSpPr>
          <p:nvPr>
            <p:ph idx="1"/>
          </p:nvPr>
        </p:nvSpPr>
        <p:spPr>
          <a:xfrm>
            <a:off x="1371600" y="2285999"/>
            <a:ext cx="10326130" cy="4279557"/>
          </a:xfrm>
        </p:spPr>
        <p:txBody>
          <a:bodyPr/>
          <a:lstStyle/>
          <a:p>
            <a:pPr algn="just"/>
            <a:r>
              <a:rPr lang="en-US" b="0" i="0" dirty="0">
                <a:solidFill>
                  <a:srgbClr val="282828"/>
                </a:solidFill>
                <a:effectLst/>
                <a:latin typeface="Times New Roman" panose="02020603050405020304" pitchFamily="18" charset="0"/>
                <a:cs typeface="Times New Roman" panose="02020603050405020304" pitchFamily="18" charset="0"/>
              </a:rPr>
              <a:t>The </a:t>
            </a:r>
            <a:r>
              <a:rPr lang="en-US" b="0" i="0" dirty="0">
                <a:solidFill>
                  <a:srgbClr val="FF0000"/>
                </a:solidFill>
                <a:effectLst/>
                <a:latin typeface="Times New Roman" panose="02020603050405020304" pitchFamily="18" charset="0"/>
                <a:cs typeface="Times New Roman" panose="02020603050405020304" pitchFamily="18" charset="0"/>
              </a:rPr>
              <a:t>principle of optimality </a:t>
            </a:r>
            <a:r>
              <a:rPr lang="en-US" b="0" i="0" dirty="0">
                <a:solidFill>
                  <a:srgbClr val="282828"/>
                </a:solidFill>
                <a:effectLst/>
                <a:latin typeface="Times New Roman" panose="02020603050405020304" pitchFamily="18" charset="0"/>
                <a:cs typeface="Times New Roman" panose="02020603050405020304" pitchFamily="18" charset="0"/>
              </a:rPr>
              <a:t>is the basic principle of dynamic programming, which was developed by </a:t>
            </a:r>
            <a:r>
              <a:rPr lang="en-US" b="1" i="0" dirty="0">
                <a:solidFill>
                  <a:srgbClr val="282828"/>
                </a:solidFill>
                <a:effectLst/>
                <a:latin typeface="Times New Roman" panose="02020603050405020304" pitchFamily="18" charset="0"/>
                <a:cs typeface="Times New Roman" panose="02020603050405020304" pitchFamily="18" charset="0"/>
              </a:rPr>
              <a:t>Richard Bellman</a:t>
            </a:r>
            <a:r>
              <a:rPr lang="en-US" b="0" i="0" dirty="0">
                <a:solidFill>
                  <a:srgbClr val="282828"/>
                </a:solidFill>
                <a:effectLst/>
                <a:latin typeface="Times New Roman" panose="02020603050405020304" pitchFamily="18" charset="0"/>
                <a:cs typeface="Times New Roman" panose="02020603050405020304" pitchFamily="18" charset="0"/>
              </a:rPr>
              <a:t>:</a:t>
            </a:r>
          </a:p>
          <a:p>
            <a:pPr algn="just"/>
            <a:r>
              <a:rPr lang="en-US" altLang="en-US" sz="2000" dirty="0">
                <a:latin typeface="Times New Roman" panose="02020603050405020304" pitchFamily="18" charset="0"/>
                <a:cs typeface="Times New Roman" panose="02020603050405020304" pitchFamily="18" charset="0"/>
              </a:rPr>
              <a:t>The </a:t>
            </a:r>
            <a:r>
              <a:rPr lang="en-US" altLang="en-US" sz="2000" dirty="0">
                <a:solidFill>
                  <a:srgbClr val="FF0000"/>
                </a:solidFill>
                <a:latin typeface="Times New Roman" panose="02020603050405020304" pitchFamily="18" charset="0"/>
                <a:cs typeface="Times New Roman" panose="02020603050405020304" pitchFamily="18" charset="0"/>
              </a:rPr>
              <a:t>principle of optimality </a:t>
            </a:r>
            <a:r>
              <a:rPr lang="en-US" altLang="en-US" sz="2000" dirty="0">
                <a:latin typeface="Times New Roman" panose="02020603050405020304" pitchFamily="18" charset="0"/>
                <a:cs typeface="Times New Roman" panose="02020603050405020304" pitchFamily="18" charset="0"/>
              </a:rPr>
              <a:t>applies if the optimal solution to a problem always contains optimal solutions to all subproblems</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3293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6070012-F07F-4AF5-A31F-7F14A16909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91DFA57A-349A-4BFD-B78A-9F99513C1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9" name="Freeform 6">
              <a:extLst>
                <a:ext uri="{FF2B5EF4-FFF2-40B4-BE49-F238E27FC236}">
                  <a16:creationId xmlns:a16="http://schemas.microsoft.com/office/drawing/2014/main" id="{9B5F8AE6-2E79-4DD0-8E2A-5E00870F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1" name="Rectangle 10">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5"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w="0">
              <a:noFill/>
              <a:prstDash val="solid"/>
              <a:round/>
              <a:headEnd/>
              <a:tailEnd/>
            </a:ln>
          </p:spPr>
          <p:txBody>
            <a:bodyPr/>
            <a:lstStyle/>
            <a:p>
              <a:endParaRPr lang="en-US"/>
            </a:p>
          </p:txBody>
        </p:sp>
      </p:grpSp>
      <p:sp>
        <p:nvSpPr>
          <p:cNvPr id="2" name="Title 1">
            <a:extLst>
              <a:ext uri="{FF2B5EF4-FFF2-40B4-BE49-F238E27FC236}">
                <a16:creationId xmlns:a16="http://schemas.microsoft.com/office/drawing/2014/main" id="{DA54794C-1C54-4826-AE47-909A4431B766}"/>
              </a:ext>
            </a:extLst>
          </p:cNvPr>
          <p:cNvSpPr>
            <a:spLocks noGrp="1"/>
          </p:cNvSpPr>
          <p:nvPr>
            <p:ph type="title"/>
          </p:nvPr>
        </p:nvSpPr>
        <p:spPr>
          <a:xfrm>
            <a:off x="1915128" y="1788454"/>
            <a:ext cx="8361229" cy="2098226"/>
          </a:xfrm>
        </p:spPr>
        <p:txBody>
          <a:bodyPr vert="horz" lIns="91440" tIns="45720" rIns="91440" bIns="45720" rtlCol="0" anchor="b">
            <a:normAutofit fontScale="90000"/>
          </a:bodyPr>
          <a:lstStyle/>
          <a:p>
            <a:pPr algn="ctr"/>
            <a:r>
              <a:rPr lang="en-US" sz="7200" b="0" i="0" u="none" strike="noStrike" cap="all" dirty="0"/>
              <a:t>all-pairs shortest paths problem</a:t>
            </a:r>
            <a:br>
              <a:rPr lang="en-US" sz="7200" b="0" i="0" u="none" strike="noStrike" cap="all" dirty="0"/>
            </a:br>
            <a:r>
              <a:rPr lang="en-US" sz="7200" b="0" i="0" u="none" strike="noStrike" cap="all" dirty="0"/>
              <a:t>(</a:t>
            </a:r>
            <a:r>
              <a:rPr lang="en-US" dirty="0"/>
              <a:t>Floyd-</a:t>
            </a:r>
            <a:r>
              <a:rPr lang="en-US" dirty="0" err="1"/>
              <a:t>Warshall</a:t>
            </a:r>
            <a:r>
              <a:rPr lang="en-US" dirty="0"/>
              <a:t> algorithm)</a:t>
            </a:r>
            <a:endParaRPr lang="en-US" sz="7200" cap="all" dirty="0"/>
          </a:p>
        </p:txBody>
      </p:sp>
    </p:spTree>
    <p:extLst>
      <p:ext uri="{BB962C8B-B14F-4D97-AF65-F5344CB8AC3E}">
        <p14:creationId xmlns:p14="http://schemas.microsoft.com/office/powerpoint/2010/main" val="7263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35E374-32D9-25CE-5168-3DD92ABAFE29}"/>
              </a:ext>
            </a:extLst>
          </p:cNvPr>
          <p:cNvSpPr>
            <a:spLocks noGrp="1"/>
          </p:cNvSpPr>
          <p:nvPr>
            <p:ph idx="1"/>
          </p:nvPr>
        </p:nvSpPr>
        <p:spPr>
          <a:xfrm>
            <a:off x="1278083" y="342900"/>
            <a:ext cx="9694718" cy="5534891"/>
          </a:xfrm>
        </p:spPr>
        <p:txBody>
          <a:bodyPr>
            <a:normAutofit fontScale="92500" lnSpcReduction="20000"/>
          </a:bodyPr>
          <a:lstStyle/>
          <a:p>
            <a:pPr>
              <a:lnSpc>
                <a:spcPct val="250000"/>
              </a:lnSpc>
            </a:pPr>
            <a:r>
              <a:rPr lang="en-US" sz="2800" b="0" i="0" dirty="0">
                <a:solidFill>
                  <a:schemeClr val="tx1"/>
                </a:solidFill>
                <a:effectLst/>
                <a:latin typeface="Aparajita" panose="02020603050405020304" pitchFamily="18" charset="0"/>
                <a:cs typeface="Aparajita" panose="02020603050405020304" pitchFamily="18" charset="0"/>
              </a:rPr>
              <a:t>The all pair shortest path algorithm is also known </a:t>
            </a:r>
            <a:r>
              <a:rPr lang="en-US" sz="2800" b="1" i="0" dirty="0">
                <a:solidFill>
                  <a:schemeClr val="tx1"/>
                </a:solidFill>
                <a:effectLst/>
                <a:latin typeface="Aparajita" panose="02020603050405020304" pitchFamily="18" charset="0"/>
                <a:cs typeface="Aparajita" panose="02020603050405020304" pitchFamily="18" charset="0"/>
              </a:rPr>
              <a:t>as Floyd-</a:t>
            </a:r>
            <a:r>
              <a:rPr lang="en-US" sz="2800" b="1" i="0" dirty="0" err="1">
                <a:solidFill>
                  <a:schemeClr val="tx1"/>
                </a:solidFill>
                <a:effectLst/>
                <a:latin typeface="Aparajita" panose="02020603050405020304" pitchFamily="18" charset="0"/>
                <a:cs typeface="Aparajita" panose="02020603050405020304" pitchFamily="18" charset="0"/>
              </a:rPr>
              <a:t>Warshall</a:t>
            </a:r>
            <a:r>
              <a:rPr lang="en-US" sz="2800" b="1" i="0" dirty="0">
                <a:solidFill>
                  <a:schemeClr val="tx1"/>
                </a:solidFill>
                <a:effectLst/>
                <a:latin typeface="Aparajita" panose="02020603050405020304" pitchFamily="18" charset="0"/>
                <a:cs typeface="Aparajita" panose="02020603050405020304" pitchFamily="18" charset="0"/>
              </a:rPr>
              <a:t> algorithm</a:t>
            </a:r>
          </a:p>
          <a:p>
            <a:pPr>
              <a:lnSpc>
                <a:spcPct val="250000"/>
              </a:lnSpc>
            </a:pPr>
            <a:r>
              <a:rPr lang="en-US" sz="2800" b="0" i="0" dirty="0">
                <a:solidFill>
                  <a:schemeClr val="tx1"/>
                </a:solidFill>
                <a:effectLst/>
                <a:latin typeface="Aparajita" panose="02020603050405020304" pitchFamily="18" charset="0"/>
                <a:cs typeface="Aparajita" panose="02020603050405020304" pitchFamily="18" charset="0"/>
              </a:rPr>
              <a:t>Floyd-</a:t>
            </a:r>
            <a:r>
              <a:rPr lang="en-US" sz="2800" b="0" i="0" dirty="0" err="1">
                <a:solidFill>
                  <a:schemeClr val="tx1"/>
                </a:solidFill>
                <a:effectLst/>
                <a:latin typeface="Aparajita" panose="02020603050405020304" pitchFamily="18" charset="0"/>
                <a:cs typeface="Aparajita" panose="02020603050405020304" pitchFamily="18" charset="0"/>
              </a:rPr>
              <a:t>Warhshall</a:t>
            </a:r>
            <a:r>
              <a:rPr lang="en-US" sz="2800" b="0" i="0" dirty="0">
                <a:solidFill>
                  <a:schemeClr val="tx1"/>
                </a:solidFill>
                <a:effectLst/>
                <a:latin typeface="Aparajita" panose="02020603050405020304" pitchFamily="18" charset="0"/>
                <a:cs typeface="Aparajita" panose="02020603050405020304" pitchFamily="18" charset="0"/>
              </a:rPr>
              <a:t> algorithm is also called as </a:t>
            </a:r>
            <a:r>
              <a:rPr lang="en-US" sz="2800" b="1" i="0" dirty="0">
                <a:solidFill>
                  <a:schemeClr val="tx1"/>
                </a:solidFill>
                <a:effectLst/>
                <a:latin typeface="Aparajita" panose="02020603050405020304" pitchFamily="18" charset="0"/>
                <a:cs typeface="Aparajita" panose="02020603050405020304" pitchFamily="18" charset="0"/>
              </a:rPr>
              <a:t>Floyd's algorithm, Roy-Floyd algorithm, Roy-</a:t>
            </a:r>
            <a:r>
              <a:rPr lang="en-US" sz="2800" b="1" i="0" dirty="0" err="1">
                <a:solidFill>
                  <a:schemeClr val="tx1"/>
                </a:solidFill>
                <a:effectLst/>
                <a:latin typeface="Aparajita" panose="02020603050405020304" pitchFamily="18" charset="0"/>
                <a:cs typeface="Aparajita" panose="02020603050405020304" pitchFamily="18" charset="0"/>
              </a:rPr>
              <a:t>Warshall</a:t>
            </a:r>
            <a:r>
              <a:rPr lang="en-US" sz="2800" b="1" i="0" dirty="0">
                <a:solidFill>
                  <a:schemeClr val="tx1"/>
                </a:solidFill>
                <a:effectLst/>
                <a:latin typeface="Aparajita" panose="02020603050405020304" pitchFamily="18" charset="0"/>
                <a:cs typeface="Aparajita" panose="02020603050405020304" pitchFamily="18" charset="0"/>
              </a:rPr>
              <a:t> algorithm, or WFI algorithm.</a:t>
            </a:r>
          </a:p>
          <a:p>
            <a:pPr>
              <a:lnSpc>
                <a:spcPct val="200000"/>
              </a:lnSpc>
            </a:pPr>
            <a:r>
              <a:rPr lang="en-US" sz="2800" dirty="0">
                <a:solidFill>
                  <a:schemeClr val="tx1"/>
                </a:solidFill>
                <a:latin typeface="Aparajita" panose="02020603050405020304" pitchFamily="18" charset="0"/>
                <a:cs typeface="Aparajita" panose="02020603050405020304" pitchFamily="18" charset="0"/>
              </a:rPr>
              <a:t>It </a:t>
            </a:r>
            <a:r>
              <a:rPr lang="en-US" sz="2800" b="0" i="0" dirty="0">
                <a:solidFill>
                  <a:schemeClr val="tx1"/>
                </a:solidFill>
                <a:effectLst/>
                <a:latin typeface="Aparajita" panose="02020603050405020304" pitchFamily="18" charset="0"/>
                <a:cs typeface="Aparajita" panose="02020603050405020304" pitchFamily="18" charset="0"/>
              </a:rPr>
              <a:t> is used to </a:t>
            </a:r>
            <a:r>
              <a:rPr lang="en-US" sz="2800" b="1" i="0" dirty="0">
                <a:solidFill>
                  <a:schemeClr val="tx1"/>
                </a:solidFill>
                <a:effectLst/>
                <a:latin typeface="Aparajita" panose="02020603050405020304" pitchFamily="18" charset="0"/>
                <a:cs typeface="Aparajita" panose="02020603050405020304" pitchFamily="18" charset="0"/>
              </a:rPr>
              <a:t>find all pair shortest path </a:t>
            </a:r>
            <a:r>
              <a:rPr lang="en-US" sz="2800" b="0" i="0" dirty="0">
                <a:solidFill>
                  <a:schemeClr val="tx1"/>
                </a:solidFill>
                <a:effectLst/>
                <a:latin typeface="Aparajita" panose="02020603050405020304" pitchFamily="18" charset="0"/>
                <a:cs typeface="Aparajita" panose="02020603050405020304" pitchFamily="18" charset="0"/>
              </a:rPr>
              <a:t>  from a </a:t>
            </a:r>
            <a:r>
              <a:rPr lang="en-US" sz="2800" b="1" i="0" dirty="0">
                <a:solidFill>
                  <a:schemeClr val="tx1"/>
                </a:solidFill>
                <a:effectLst/>
                <a:latin typeface="Aparajita" panose="02020603050405020304" pitchFamily="18" charset="0"/>
                <a:cs typeface="Aparajita" panose="02020603050405020304" pitchFamily="18" charset="0"/>
              </a:rPr>
              <a:t>given weighted graph. </a:t>
            </a:r>
          </a:p>
          <a:p>
            <a:pPr>
              <a:lnSpc>
                <a:spcPct val="200000"/>
              </a:lnSpc>
            </a:pPr>
            <a:r>
              <a:rPr lang="en-US" sz="2800" b="0" i="0" dirty="0">
                <a:solidFill>
                  <a:schemeClr val="tx1"/>
                </a:solidFill>
                <a:effectLst/>
                <a:latin typeface="Aparajita" panose="02020603050405020304" pitchFamily="18" charset="0"/>
                <a:cs typeface="Aparajita" panose="02020603050405020304" pitchFamily="18" charset="0"/>
              </a:rPr>
              <a:t>result of this algorithm, it will generate a matrix, which will represent the minimum distance from any node to all other nodes in the graph.</a:t>
            </a:r>
            <a:endParaRPr lang="en-US"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291140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0B5EF-DCF2-B80B-61F8-7C7D24B2777A}"/>
              </a:ext>
            </a:extLst>
          </p:cNvPr>
          <p:cNvSpPr txBox="1"/>
          <p:nvPr/>
        </p:nvSpPr>
        <p:spPr>
          <a:xfrm>
            <a:off x="1080656" y="737755"/>
            <a:ext cx="11014362" cy="3076291"/>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Let G = (V, E) be a directed graph with n vertices.</a:t>
            </a:r>
          </a:p>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Let cost be a cost adjacency matrix for G such that </a:t>
            </a:r>
          </a:p>
          <a:p>
            <a:pPr>
              <a:lnSpc>
                <a:spcPct val="200000"/>
              </a:lnSpc>
            </a:pPr>
            <a:r>
              <a:rPr lang="en-US" sz="2000" dirty="0">
                <a:latin typeface="Times New Roman" panose="02020603050405020304" pitchFamily="18" charset="0"/>
                <a:cs typeface="Times New Roman" panose="02020603050405020304" pitchFamily="18" charset="0"/>
              </a:rPr>
              <a:t>	cost(</a:t>
            </a:r>
            <a:r>
              <a:rPr lang="en-US" sz="2000" dirty="0" err="1">
                <a:latin typeface="Times New Roman" panose="02020603050405020304" pitchFamily="18" charset="0"/>
                <a:cs typeface="Times New Roman" panose="02020603050405020304" pitchFamily="18" charset="0"/>
              </a:rPr>
              <a:t>i,i</a:t>
            </a:r>
            <a:r>
              <a:rPr lang="en-US" sz="2000" dirty="0">
                <a:latin typeface="Times New Roman" panose="02020603050405020304" pitchFamily="18" charset="0"/>
                <a:cs typeface="Times New Roman" panose="02020603050405020304" pitchFamily="18" charset="0"/>
              </a:rPr>
              <a:t>)= 0,     1&lt;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n. </a:t>
            </a:r>
          </a:p>
          <a:p>
            <a:pPr marL="342900" indent="-34290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cost(</a:t>
            </a:r>
            <a:r>
              <a:rPr lang="en-US" sz="2000" dirty="0" err="1">
                <a:latin typeface="Times New Roman" panose="02020603050405020304" pitchFamily="18" charset="0"/>
                <a:cs typeface="Times New Roman" panose="02020603050405020304" pitchFamily="18" charset="0"/>
              </a:rPr>
              <a:t>i,j</a:t>
            </a:r>
            <a:r>
              <a:rPr lang="en-US" sz="2000" dirty="0">
                <a:latin typeface="Times New Roman" panose="02020603050405020304" pitchFamily="18" charset="0"/>
                <a:cs typeface="Times New Roman" panose="02020603050405020304" pitchFamily="18" charset="0"/>
              </a:rPr>
              <a:t>) is the length (or cost) of edge(</a:t>
            </a:r>
            <a:r>
              <a:rPr lang="en-US" sz="2000" dirty="0" err="1">
                <a:latin typeface="Times New Roman" panose="02020603050405020304" pitchFamily="18" charset="0"/>
                <a:cs typeface="Times New Roman" panose="02020603050405020304" pitchFamily="18" charset="0"/>
              </a:rPr>
              <a:t>i,j</a:t>
            </a:r>
            <a:r>
              <a:rPr lang="en-US" sz="2000" dirty="0">
                <a:latin typeface="Times New Roman" panose="02020603050405020304" pitchFamily="18" charset="0"/>
                <a:cs typeface="Times New Roman" panose="02020603050405020304" pitchFamily="18" charset="0"/>
              </a:rPr>
              <a:t>) if (</a:t>
            </a:r>
            <a:r>
              <a:rPr lang="en-US" sz="2000" dirty="0" err="1">
                <a:latin typeface="Times New Roman" panose="02020603050405020304" pitchFamily="18" charset="0"/>
                <a:cs typeface="Times New Roman" panose="02020603050405020304" pitchFamily="18" charset="0"/>
              </a:rPr>
              <a:t>i,j</a:t>
            </a:r>
            <a:r>
              <a:rPr lang="en-US" sz="2000" dirty="0">
                <a:latin typeface="Times New Roman" panose="02020603050405020304" pitchFamily="18" charset="0"/>
                <a:cs typeface="Times New Roman" panose="02020603050405020304" pitchFamily="18" charset="0"/>
              </a:rPr>
              <a:t>) Ꞓ (G) and cost(</a:t>
            </a:r>
            <a:r>
              <a:rPr lang="en-US" sz="2000" dirty="0" err="1">
                <a:latin typeface="Times New Roman" panose="02020603050405020304" pitchFamily="18" charset="0"/>
                <a:cs typeface="Times New Roman" panose="02020603050405020304" pitchFamily="18" charset="0"/>
              </a:rPr>
              <a:t>i,j</a:t>
            </a:r>
            <a:r>
              <a:rPr lang="en-US" sz="2000" dirty="0">
                <a:latin typeface="Times New Roman" panose="02020603050405020304" pitchFamily="18" charset="0"/>
                <a:cs typeface="Times New Roman" panose="02020603050405020304" pitchFamily="18" charset="0"/>
              </a:rPr>
              <a:t>)= ∞ if(</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j ) not in E(G).</a:t>
            </a:r>
          </a:p>
          <a:p>
            <a:pPr marL="342900" indent="-342900">
              <a:lnSpc>
                <a:spcPct val="20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BAAEA23-6A4C-AACC-36AA-3ABF54BF00E0}"/>
              </a:ext>
            </a:extLst>
          </p:cNvPr>
          <p:cNvSpPr txBox="1"/>
          <p:nvPr/>
        </p:nvSpPr>
        <p:spPr>
          <a:xfrm>
            <a:off x="904009" y="3814047"/>
            <a:ext cx="11014362" cy="1237262"/>
          </a:xfrm>
          <a:prstGeom prst="rect">
            <a:avLst/>
          </a:prstGeom>
          <a:noFill/>
        </p:spPr>
        <p:txBody>
          <a:bodyPr wrap="square">
            <a:spAutoFit/>
          </a:bodyPr>
          <a:lstStyle/>
          <a:p>
            <a:pPr algn="l" fontAlgn="base">
              <a:lnSpc>
                <a:spcPct val="200000"/>
              </a:lnSpc>
            </a:pPr>
            <a:r>
              <a:rPr lang="en-US" sz="2000" b="1" i="0" dirty="0">
                <a:effectLst/>
                <a:latin typeface="inherit"/>
              </a:rPr>
              <a:t>Principle of optimality :</a:t>
            </a:r>
            <a:endParaRPr lang="en-US" sz="2000" b="0" i="0" dirty="0">
              <a:effectLst/>
              <a:latin typeface="Average Sans"/>
            </a:endParaRPr>
          </a:p>
          <a:p>
            <a:pPr algn="l" fontAlgn="base">
              <a:lnSpc>
                <a:spcPct val="200000"/>
              </a:lnSpc>
            </a:pPr>
            <a:r>
              <a:rPr lang="en-US" sz="2000" b="0" i="0" dirty="0">
                <a:effectLst/>
                <a:latin typeface="Average Sans"/>
              </a:rPr>
              <a:t>If k is the node on the shortest path from </a:t>
            </a:r>
            <a:r>
              <a:rPr lang="en-US" sz="2000" b="0" i="0" dirty="0" err="1">
                <a:effectLst/>
                <a:latin typeface="Average Sans"/>
              </a:rPr>
              <a:t>i</a:t>
            </a:r>
            <a:r>
              <a:rPr lang="en-US" sz="2000" b="0" i="0" dirty="0">
                <a:effectLst/>
                <a:latin typeface="Average Sans"/>
              </a:rPr>
              <a:t> to j, then the path from </a:t>
            </a:r>
            <a:r>
              <a:rPr lang="en-US" sz="2000" b="0" i="0" dirty="0" err="1">
                <a:effectLst/>
                <a:latin typeface="Average Sans"/>
              </a:rPr>
              <a:t>i</a:t>
            </a:r>
            <a:r>
              <a:rPr lang="en-US" sz="2000" b="0" i="0" dirty="0">
                <a:effectLst/>
                <a:latin typeface="Average Sans"/>
              </a:rPr>
              <a:t> to k and k to j, must also be shortest.</a:t>
            </a:r>
          </a:p>
        </p:txBody>
      </p:sp>
      <p:pic>
        <p:nvPicPr>
          <p:cNvPr id="6" name="Picture 5">
            <a:extLst>
              <a:ext uri="{FF2B5EF4-FFF2-40B4-BE49-F238E27FC236}">
                <a16:creationId xmlns:a16="http://schemas.microsoft.com/office/drawing/2014/main" id="{56A15163-C182-DF4E-8392-74B43FC8CFD8}"/>
              </a:ext>
            </a:extLst>
          </p:cNvPr>
          <p:cNvPicPr>
            <a:picLocks noChangeAspect="1"/>
          </p:cNvPicPr>
          <p:nvPr/>
        </p:nvPicPr>
        <p:blipFill>
          <a:blip r:embed="rId2"/>
          <a:stretch>
            <a:fillRect/>
          </a:stretch>
        </p:blipFill>
        <p:spPr>
          <a:xfrm>
            <a:off x="2653250" y="4948433"/>
            <a:ext cx="5555461" cy="1470787"/>
          </a:xfrm>
          <a:prstGeom prst="rect">
            <a:avLst/>
          </a:prstGeom>
        </p:spPr>
      </p:pic>
    </p:spTree>
    <p:extLst>
      <p:ext uri="{BB962C8B-B14F-4D97-AF65-F5344CB8AC3E}">
        <p14:creationId xmlns:p14="http://schemas.microsoft.com/office/powerpoint/2010/main" val="2333550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0DFF59-545E-3C7B-BCA0-97A2803CF847}"/>
              </a:ext>
            </a:extLst>
          </p:cNvPr>
          <p:cNvSpPr txBox="1"/>
          <p:nvPr/>
        </p:nvSpPr>
        <p:spPr>
          <a:xfrm>
            <a:off x="937098" y="355698"/>
            <a:ext cx="10658272" cy="5909310"/>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dirty="0">
                <a:latin typeface="Aparajita" panose="02020603050405020304" pitchFamily="18" charset="0"/>
                <a:cs typeface="Aparajita" panose="02020603050405020304" pitchFamily="18" charset="0"/>
              </a:rPr>
              <a:t>Let us examine a shortest </a:t>
            </a:r>
            <a:r>
              <a:rPr lang="en-US" sz="2400" dirty="0" err="1">
                <a:latin typeface="Aparajita" panose="02020603050405020304" pitchFamily="18" charset="0"/>
                <a:cs typeface="Aparajita" panose="02020603050405020304" pitchFamily="18" charset="0"/>
              </a:rPr>
              <a:t>i</a:t>
            </a:r>
            <a:r>
              <a:rPr lang="en-US" sz="2400" dirty="0">
                <a:latin typeface="Aparajita" panose="02020603050405020304" pitchFamily="18" charset="0"/>
                <a:cs typeface="Aparajita" panose="02020603050405020304" pitchFamily="18" charset="0"/>
              </a:rPr>
              <a:t> to j path in G .This path originates at vertex </a:t>
            </a:r>
            <a:r>
              <a:rPr lang="en-US" sz="2400" dirty="0" err="1">
                <a:latin typeface="Aparajita" panose="02020603050405020304" pitchFamily="18" charset="0"/>
                <a:cs typeface="Aparajita" panose="02020603050405020304" pitchFamily="18" charset="0"/>
              </a:rPr>
              <a:t>i</a:t>
            </a:r>
            <a:r>
              <a:rPr lang="en-US" sz="2400" dirty="0">
                <a:latin typeface="Aparajita" panose="02020603050405020304" pitchFamily="18" charset="0"/>
                <a:cs typeface="Aparajita" panose="02020603050405020304" pitchFamily="18" charset="0"/>
              </a:rPr>
              <a:t> and goes through some intermediate vertices(possibly none)and Terminates at vertex j.</a:t>
            </a:r>
          </a:p>
          <a:p>
            <a:pPr marL="342900" indent="-342900">
              <a:lnSpc>
                <a:spcPct val="200000"/>
              </a:lnSpc>
              <a:buFont typeface="Arial" panose="020B0604020202020204" pitchFamily="34" charset="0"/>
              <a:buChar char="•"/>
            </a:pPr>
            <a:r>
              <a:rPr lang="en-US" sz="2400" dirty="0">
                <a:latin typeface="Aparajita" panose="02020603050405020304" pitchFamily="18" charset="0"/>
                <a:cs typeface="Aparajita" panose="02020603050405020304" pitchFamily="18" charset="0"/>
              </a:rPr>
              <a:t> If</a:t>
            </a:r>
            <a:r>
              <a:rPr lang="en-US" sz="2400" b="1" dirty="0">
                <a:latin typeface="Aparajita" panose="02020603050405020304" pitchFamily="18" charset="0"/>
                <a:cs typeface="Aparajita" panose="02020603050405020304" pitchFamily="18" charset="0"/>
              </a:rPr>
              <a:t> k </a:t>
            </a:r>
            <a:r>
              <a:rPr lang="en-US" sz="2400" dirty="0">
                <a:latin typeface="Aparajita" panose="02020603050405020304" pitchFamily="18" charset="0"/>
                <a:cs typeface="Aparajita" panose="02020603050405020304" pitchFamily="18" charset="0"/>
              </a:rPr>
              <a:t>is an intermediate vertex on this shortest path, then ,the sub paths from </a:t>
            </a:r>
            <a:r>
              <a:rPr lang="en-US" sz="2400" dirty="0" err="1">
                <a:latin typeface="Aparajita" panose="02020603050405020304" pitchFamily="18" charset="0"/>
                <a:cs typeface="Aparajita" panose="02020603050405020304" pitchFamily="18" charset="0"/>
              </a:rPr>
              <a:t>i</a:t>
            </a:r>
            <a:r>
              <a:rPr lang="en-US" sz="2400" dirty="0">
                <a:latin typeface="Aparajita" panose="02020603050405020304" pitchFamily="18" charset="0"/>
                <a:cs typeface="Aparajita" panose="02020603050405020304" pitchFamily="18" charset="0"/>
              </a:rPr>
              <a:t> to k and from k to j must be shortest paths from </a:t>
            </a:r>
            <a:r>
              <a:rPr lang="en-US" sz="2400" dirty="0" err="1">
                <a:latin typeface="Aparajita" panose="02020603050405020304" pitchFamily="18" charset="0"/>
                <a:cs typeface="Aparajita" panose="02020603050405020304" pitchFamily="18" charset="0"/>
              </a:rPr>
              <a:t>i</a:t>
            </a:r>
            <a:r>
              <a:rPr lang="en-US" sz="2400" dirty="0">
                <a:latin typeface="Aparajita" panose="02020603050405020304" pitchFamily="18" charset="0"/>
                <a:cs typeface="Aparajita" panose="02020603050405020304" pitchFamily="18" charset="0"/>
              </a:rPr>
              <a:t> to k and k to j, </a:t>
            </a:r>
            <a:r>
              <a:rPr lang="en-US" sz="2400" dirty="0" err="1">
                <a:latin typeface="Aparajita" panose="02020603050405020304" pitchFamily="18" charset="0"/>
                <a:cs typeface="Aparajita" panose="02020603050405020304" pitchFamily="18" charset="0"/>
              </a:rPr>
              <a:t>respectively.Otherwise,the</a:t>
            </a:r>
            <a:r>
              <a:rPr lang="en-US" sz="2400" dirty="0">
                <a:latin typeface="Aparajita" panose="02020603050405020304" pitchFamily="18" charset="0"/>
                <a:cs typeface="Aparajita" panose="02020603050405020304" pitchFamily="18" charset="0"/>
              </a:rPr>
              <a:t> </a:t>
            </a:r>
            <a:r>
              <a:rPr lang="en-US" sz="2400" dirty="0" err="1">
                <a:latin typeface="Aparajita" panose="02020603050405020304" pitchFamily="18" charset="0"/>
                <a:cs typeface="Aparajita" panose="02020603050405020304" pitchFamily="18" charset="0"/>
              </a:rPr>
              <a:t>i</a:t>
            </a:r>
            <a:r>
              <a:rPr lang="en-US" sz="2400" dirty="0">
                <a:latin typeface="Aparajita" panose="02020603050405020304" pitchFamily="18" charset="0"/>
                <a:cs typeface="Aparajita" panose="02020603050405020304" pitchFamily="18" charset="0"/>
              </a:rPr>
              <a:t> to j path is not of minimum length.</a:t>
            </a:r>
          </a:p>
          <a:p>
            <a:pPr marL="342900" indent="-342900">
              <a:lnSpc>
                <a:spcPct val="200000"/>
              </a:lnSpc>
              <a:buFont typeface="Arial" panose="020B0604020202020204" pitchFamily="34" charset="0"/>
              <a:buChar char="•"/>
            </a:pPr>
            <a:r>
              <a:rPr lang="en-US" sz="2400" dirty="0" err="1">
                <a:latin typeface="Aparajita" panose="02020603050405020304" pitchFamily="18" charset="0"/>
                <a:cs typeface="Aparajita" panose="02020603050405020304" pitchFamily="18" charset="0"/>
              </a:rPr>
              <a:t>So,the</a:t>
            </a:r>
            <a:r>
              <a:rPr lang="en-US" sz="2400" dirty="0">
                <a:latin typeface="Aparajita" panose="02020603050405020304" pitchFamily="18" charset="0"/>
                <a:cs typeface="Aparajita" panose="02020603050405020304" pitchFamily="18" charset="0"/>
              </a:rPr>
              <a:t> principle of optimality </a:t>
            </a:r>
            <a:r>
              <a:rPr lang="en-US" sz="2400" dirty="0" err="1">
                <a:latin typeface="Aparajita" panose="02020603050405020304" pitchFamily="18" charset="0"/>
                <a:cs typeface="Aparajita" panose="02020603050405020304" pitchFamily="18" charset="0"/>
              </a:rPr>
              <a:t>holds.This</a:t>
            </a:r>
            <a:r>
              <a:rPr lang="en-US" sz="2400" dirty="0">
                <a:latin typeface="Aparajita" panose="02020603050405020304" pitchFamily="18" charset="0"/>
                <a:cs typeface="Aparajita" panose="02020603050405020304" pitchFamily="18" charset="0"/>
              </a:rPr>
              <a:t> alerts us to the prospect of using dynamic programming</a:t>
            </a:r>
          </a:p>
          <a:p>
            <a:pPr marL="342900" indent="-342900">
              <a:lnSpc>
                <a:spcPct val="200000"/>
              </a:lnSpc>
              <a:buFont typeface="Arial" panose="020B0604020202020204" pitchFamily="34" charset="0"/>
              <a:buChar char="•"/>
            </a:pPr>
            <a:endParaRPr lang="en-US" sz="2400" dirty="0">
              <a:latin typeface="Aparajita" panose="02020603050405020304" pitchFamily="18" charset="0"/>
              <a:cs typeface="Aparajita" panose="02020603050405020304" pitchFamily="18" charset="0"/>
            </a:endParaRPr>
          </a:p>
          <a:p>
            <a:pPr marL="342900" indent="-342900">
              <a:lnSpc>
                <a:spcPct val="200000"/>
              </a:lnSpc>
              <a:buFont typeface="Arial" panose="020B0604020202020204" pitchFamily="34" charset="0"/>
              <a:buChar char="•"/>
            </a:pPr>
            <a:r>
              <a:rPr lang="en-US" sz="2400" dirty="0">
                <a:latin typeface="Aparajita" panose="02020603050405020304" pitchFamily="18" charset="0"/>
                <a:cs typeface="Aparajita" panose="02020603050405020304" pitchFamily="18" charset="0"/>
              </a:rPr>
              <a:t> </a:t>
            </a:r>
          </a:p>
          <a:p>
            <a:pPr marL="342900" indent="-342900">
              <a:lnSpc>
                <a:spcPct val="200000"/>
              </a:lnSpc>
              <a:buFont typeface="Arial" panose="020B0604020202020204" pitchFamily="34" charset="0"/>
              <a:buChar char="•"/>
            </a:pPr>
            <a:endParaRPr lang="en-US" sz="24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968473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C44A25-484D-4000-F4EF-21150C2656EC}"/>
              </a:ext>
            </a:extLst>
          </p:cNvPr>
          <p:cNvSpPr txBox="1"/>
          <p:nvPr/>
        </p:nvSpPr>
        <p:spPr>
          <a:xfrm>
            <a:off x="865761" y="1217218"/>
            <a:ext cx="11099259" cy="3892732"/>
          </a:xfrm>
          <a:prstGeom prst="rect">
            <a:avLst/>
          </a:prstGeom>
          <a:noFill/>
        </p:spPr>
        <p:txBody>
          <a:bodyPr wrap="square">
            <a:spAutoFit/>
          </a:bodyPr>
          <a:lstStyle/>
          <a:p>
            <a:pPr algn="just">
              <a:lnSpc>
                <a:spcPct val="200000"/>
              </a:lnSpc>
            </a:pPr>
            <a:r>
              <a:rPr lang="en-US" b="1" i="0" dirty="0">
                <a:solidFill>
                  <a:srgbClr val="202124"/>
                </a:solidFill>
                <a:effectLst/>
                <a:latin typeface="arial" panose="020B0604020202020204" pitchFamily="34" charset="0"/>
              </a:rPr>
              <a:t>Dynamic Programming </a:t>
            </a:r>
          </a:p>
          <a:p>
            <a:pPr algn="just">
              <a:lnSpc>
                <a:spcPct val="200000"/>
              </a:lnSpc>
            </a:pPr>
            <a:endParaRPr lang="en-US" b="1" i="0" dirty="0">
              <a:solidFill>
                <a:srgbClr val="202124"/>
              </a:solidFill>
              <a:effectLst/>
              <a:latin typeface="arial" panose="020B0604020202020204" pitchFamily="34" charset="0"/>
            </a:endParaRP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The main use of dynamic programming is </a:t>
            </a:r>
            <a:r>
              <a:rPr lang="en-US" b="0" i="0" dirty="0">
                <a:solidFill>
                  <a:srgbClr val="C00000"/>
                </a:solidFill>
                <a:effectLst/>
                <a:latin typeface="inter-regular"/>
              </a:rPr>
              <a:t>to solve optimization problems</a:t>
            </a:r>
            <a:r>
              <a:rPr lang="en-US" b="0" i="0" dirty="0">
                <a:solidFill>
                  <a:srgbClr val="333333"/>
                </a:solidFill>
                <a:effectLst/>
                <a:latin typeface="inter-regular"/>
              </a:rPr>
              <a:t>.</a:t>
            </a: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 is a technique that </a:t>
            </a:r>
            <a:r>
              <a:rPr lang="en-US" b="0" i="0" dirty="0">
                <a:solidFill>
                  <a:srgbClr val="C00000"/>
                </a:solidFill>
                <a:effectLst/>
                <a:latin typeface="inter-regular"/>
              </a:rPr>
              <a:t>breaks the problems into sub-problems</a:t>
            </a:r>
            <a:r>
              <a:rPr lang="en-US" b="0" i="0" dirty="0">
                <a:solidFill>
                  <a:srgbClr val="333333"/>
                </a:solidFill>
                <a:effectLst/>
                <a:latin typeface="inter-regular"/>
              </a:rPr>
              <a:t>, and </a:t>
            </a:r>
            <a:r>
              <a:rPr lang="en-US" b="0" i="0" dirty="0">
                <a:solidFill>
                  <a:srgbClr val="C00000"/>
                </a:solidFill>
                <a:effectLst/>
                <a:latin typeface="inter-regular"/>
              </a:rPr>
              <a:t>saves the result for future purposes </a:t>
            </a:r>
            <a:r>
              <a:rPr lang="en-US" b="0" i="0" dirty="0">
                <a:solidFill>
                  <a:srgbClr val="333333"/>
                </a:solidFill>
                <a:effectLst/>
                <a:latin typeface="inter-regular"/>
              </a:rPr>
              <a:t>so that we do </a:t>
            </a:r>
            <a:r>
              <a:rPr lang="en-US" b="1" i="0" dirty="0">
                <a:solidFill>
                  <a:srgbClr val="333333"/>
                </a:solidFill>
                <a:effectLst/>
                <a:latin typeface="inter-regular"/>
              </a:rPr>
              <a:t>not need to compute </a:t>
            </a:r>
            <a:r>
              <a:rPr lang="en-US" b="0" i="0" dirty="0">
                <a:solidFill>
                  <a:srgbClr val="333333"/>
                </a:solidFill>
                <a:effectLst/>
                <a:latin typeface="inter-regular"/>
              </a:rPr>
              <a:t>the result </a:t>
            </a:r>
            <a:r>
              <a:rPr lang="en-US" b="1" i="0" dirty="0">
                <a:solidFill>
                  <a:srgbClr val="333333"/>
                </a:solidFill>
                <a:effectLst/>
                <a:latin typeface="inter-regular"/>
              </a:rPr>
              <a:t>again. </a:t>
            </a: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The </a:t>
            </a:r>
            <a:r>
              <a:rPr lang="en-US" b="0" i="0" dirty="0">
                <a:solidFill>
                  <a:srgbClr val="C00000"/>
                </a:solidFill>
                <a:effectLst/>
                <a:latin typeface="inter-regular"/>
              </a:rPr>
              <a:t>subproblems are optimized </a:t>
            </a:r>
            <a:r>
              <a:rPr lang="en-US" b="0" i="0" dirty="0">
                <a:solidFill>
                  <a:srgbClr val="333333"/>
                </a:solidFill>
                <a:effectLst/>
                <a:latin typeface="inter-regular"/>
              </a:rPr>
              <a:t>to </a:t>
            </a:r>
            <a:r>
              <a:rPr lang="en-US" b="1" i="0" dirty="0">
                <a:solidFill>
                  <a:srgbClr val="333333"/>
                </a:solidFill>
                <a:effectLst/>
                <a:latin typeface="inter-regular"/>
              </a:rPr>
              <a:t>optimize the overall solution </a:t>
            </a:r>
            <a:r>
              <a:rPr lang="en-US" b="0" i="0" dirty="0">
                <a:solidFill>
                  <a:srgbClr val="333333"/>
                </a:solidFill>
                <a:effectLst/>
                <a:latin typeface="inter-regular"/>
              </a:rPr>
              <a:t>is known as </a:t>
            </a:r>
            <a:r>
              <a:rPr lang="en-US" b="1" i="0" dirty="0">
                <a:solidFill>
                  <a:srgbClr val="C00000"/>
                </a:solidFill>
                <a:effectLst/>
                <a:latin typeface="inter-regular"/>
              </a:rPr>
              <a:t>optimal substructure property(optimality principle).</a:t>
            </a:r>
            <a:r>
              <a:rPr lang="en-US" b="0" i="0" dirty="0">
                <a:solidFill>
                  <a:srgbClr val="333333"/>
                </a:solidFill>
                <a:effectLst/>
                <a:latin typeface="inter-regular"/>
              </a:rPr>
              <a:t> </a:t>
            </a:r>
          </a:p>
        </p:txBody>
      </p:sp>
    </p:spTree>
    <p:extLst>
      <p:ext uri="{BB962C8B-B14F-4D97-AF65-F5344CB8AC3E}">
        <p14:creationId xmlns:p14="http://schemas.microsoft.com/office/powerpoint/2010/main" val="1949920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3"/>
          <p:cNvSpPr>
            <a:spLocks noGrp="1"/>
          </p:cNvSpPr>
          <p:nvPr>
            <p:ph type="sldNum" sz="quarter" idx="12"/>
          </p:nvPr>
        </p:nvSpPr>
        <p:spPr/>
        <p:txBody>
          <a:bodyPr/>
          <a:lstStyle/>
          <a:p>
            <a:fld id="{837D9E24-B743-45A4-97CF-A9B9C55679D1}" type="slidenum">
              <a:rPr lang="en-US" altLang="zh-CN"/>
              <a:pPr/>
              <a:t>20</a:t>
            </a:fld>
            <a:endParaRPr lang="en-US" altLang="zh-CN"/>
          </a:p>
        </p:txBody>
      </p:sp>
      <p:sp>
        <p:nvSpPr>
          <p:cNvPr id="18434" name="Oval 2"/>
          <p:cNvSpPr>
            <a:spLocks noChangeArrowheads="1"/>
          </p:cNvSpPr>
          <p:nvPr/>
        </p:nvSpPr>
        <p:spPr bwMode="auto">
          <a:xfrm>
            <a:off x="2895600" y="2514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aseline="0"/>
              <a:t>i</a:t>
            </a:r>
          </a:p>
        </p:txBody>
      </p:sp>
      <p:sp>
        <p:nvSpPr>
          <p:cNvPr id="18435" name="Oval 3"/>
          <p:cNvSpPr>
            <a:spLocks noChangeArrowheads="1"/>
          </p:cNvSpPr>
          <p:nvPr/>
        </p:nvSpPr>
        <p:spPr bwMode="auto">
          <a:xfrm>
            <a:off x="7772400" y="2438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aseline="0"/>
              <a:t>j</a:t>
            </a:r>
          </a:p>
        </p:txBody>
      </p:sp>
      <p:sp>
        <p:nvSpPr>
          <p:cNvPr id="18436" name="Oval 4"/>
          <p:cNvSpPr>
            <a:spLocks noChangeArrowheads="1"/>
          </p:cNvSpPr>
          <p:nvPr/>
        </p:nvSpPr>
        <p:spPr bwMode="auto">
          <a:xfrm>
            <a:off x="5181600" y="1752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aseline="0"/>
              <a:t>k</a:t>
            </a:r>
          </a:p>
        </p:txBody>
      </p:sp>
      <p:sp>
        <p:nvSpPr>
          <p:cNvPr id="18437" name="Freeform 5"/>
          <p:cNvSpPr>
            <a:spLocks/>
          </p:cNvSpPr>
          <p:nvPr/>
        </p:nvSpPr>
        <p:spPr bwMode="auto">
          <a:xfrm>
            <a:off x="3276600" y="1676400"/>
            <a:ext cx="1905000" cy="914400"/>
          </a:xfrm>
          <a:custGeom>
            <a:avLst/>
            <a:gdLst>
              <a:gd name="T0" fmla="*/ 0 w 1200"/>
              <a:gd name="T1" fmla="*/ 576 h 576"/>
              <a:gd name="T2" fmla="*/ 144 w 1200"/>
              <a:gd name="T3" fmla="*/ 96 h 576"/>
              <a:gd name="T4" fmla="*/ 480 w 1200"/>
              <a:gd name="T5" fmla="*/ 96 h 576"/>
              <a:gd name="T6" fmla="*/ 864 w 1200"/>
              <a:gd name="T7" fmla="*/ 0 h 576"/>
              <a:gd name="T8" fmla="*/ 1056 w 1200"/>
              <a:gd name="T9" fmla="*/ 96 h 576"/>
              <a:gd name="T10" fmla="*/ 1200 w 1200"/>
              <a:gd name="T11" fmla="*/ 96 h 576"/>
            </a:gdLst>
            <a:ahLst/>
            <a:cxnLst>
              <a:cxn ang="0">
                <a:pos x="T0" y="T1"/>
              </a:cxn>
              <a:cxn ang="0">
                <a:pos x="T2" y="T3"/>
              </a:cxn>
              <a:cxn ang="0">
                <a:pos x="T4" y="T5"/>
              </a:cxn>
              <a:cxn ang="0">
                <a:pos x="T6" y="T7"/>
              </a:cxn>
              <a:cxn ang="0">
                <a:pos x="T8" y="T9"/>
              </a:cxn>
              <a:cxn ang="0">
                <a:pos x="T10" y="T11"/>
              </a:cxn>
            </a:cxnLst>
            <a:rect l="0" t="0" r="r" b="b"/>
            <a:pathLst>
              <a:path w="1200" h="576">
                <a:moveTo>
                  <a:pt x="0" y="576"/>
                </a:moveTo>
                <a:cubicBezTo>
                  <a:pt x="32" y="376"/>
                  <a:pt x="64" y="176"/>
                  <a:pt x="144" y="96"/>
                </a:cubicBezTo>
                <a:cubicBezTo>
                  <a:pt x="224" y="16"/>
                  <a:pt x="360" y="112"/>
                  <a:pt x="480" y="96"/>
                </a:cubicBezTo>
                <a:cubicBezTo>
                  <a:pt x="600" y="80"/>
                  <a:pt x="768" y="0"/>
                  <a:pt x="864" y="0"/>
                </a:cubicBezTo>
                <a:cubicBezTo>
                  <a:pt x="960" y="0"/>
                  <a:pt x="1000" y="80"/>
                  <a:pt x="1056" y="96"/>
                </a:cubicBezTo>
                <a:cubicBezTo>
                  <a:pt x="1112" y="112"/>
                  <a:pt x="1176" y="96"/>
                  <a:pt x="1200" y="9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439" name="Line 7"/>
          <p:cNvSpPr>
            <a:spLocks noChangeShapeType="1"/>
          </p:cNvSpPr>
          <p:nvPr/>
        </p:nvSpPr>
        <p:spPr bwMode="auto">
          <a:xfrm>
            <a:off x="5105400" y="1828800"/>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440" name="Freeform 8"/>
          <p:cNvSpPr>
            <a:spLocks/>
          </p:cNvSpPr>
          <p:nvPr/>
        </p:nvSpPr>
        <p:spPr bwMode="auto">
          <a:xfrm>
            <a:off x="5638800" y="1574800"/>
            <a:ext cx="1981200" cy="939800"/>
          </a:xfrm>
          <a:custGeom>
            <a:avLst/>
            <a:gdLst>
              <a:gd name="T0" fmla="*/ 0 w 1248"/>
              <a:gd name="T1" fmla="*/ 304 h 592"/>
              <a:gd name="T2" fmla="*/ 48 w 1248"/>
              <a:gd name="T3" fmla="*/ 400 h 592"/>
              <a:gd name="T4" fmla="*/ 192 w 1248"/>
              <a:gd name="T5" fmla="*/ 544 h 592"/>
              <a:gd name="T6" fmla="*/ 432 w 1248"/>
              <a:gd name="T7" fmla="*/ 352 h 592"/>
              <a:gd name="T8" fmla="*/ 576 w 1248"/>
              <a:gd name="T9" fmla="*/ 64 h 592"/>
              <a:gd name="T10" fmla="*/ 960 w 1248"/>
              <a:gd name="T11" fmla="*/ 64 h 592"/>
              <a:gd name="T12" fmla="*/ 1008 w 1248"/>
              <a:gd name="T13" fmla="*/ 448 h 592"/>
              <a:gd name="T14" fmla="*/ 1248 w 1248"/>
              <a:gd name="T15" fmla="*/ 592 h 5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8" h="592">
                <a:moveTo>
                  <a:pt x="0" y="304"/>
                </a:moveTo>
                <a:cubicBezTo>
                  <a:pt x="8" y="332"/>
                  <a:pt x="16" y="360"/>
                  <a:pt x="48" y="400"/>
                </a:cubicBezTo>
                <a:cubicBezTo>
                  <a:pt x="80" y="440"/>
                  <a:pt x="128" y="552"/>
                  <a:pt x="192" y="544"/>
                </a:cubicBezTo>
                <a:cubicBezTo>
                  <a:pt x="256" y="536"/>
                  <a:pt x="368" y="432"/>
                  <a:pt x="432" y="352"/>
                </a:cubicBezTo>
                <a:cubicBezTo>
                  <a:pt x="496" y="272"/>
                  <a:pt x="488" y="112"/>
                  <a:pt x="576" y="64"/>
                </a:cubicBezTo>
                <a:cubicBezTo>
                  <a:pt x="664" y="16"/>
                  <a:pt x="888" y="0"/>
                  <a:pt x="960" y="64"/>
                </a:cubicBezTo>
                <a:cubicBezTo>
                  <a:pt x="1032" y="128"/>
                  <a:pt x="960" y="360"/>
                  <a:pt x="1008" y="448"/>
                </a:cubicBezTo>
                <a:cubicBezTo>
                  <a:pt x="1056" y="536"/>
                  <a:pt x="1152" y="564"/>
                  <a:pt x="1248" y="5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441" name="Line 9"/>
          <p:cNvSpPr>
            <a:spLocks noChangeShapeType="1"/>
          </p:cNvSpPr>
          <p:nvPr/>
        </p:nvSpPr>
        <p:spPr bwMode="auto">
          <a:xfrm>
            <a:off x="7620000" y="2514600"/>
            <a:ext cx="152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442" name="Line 10"/>
          <p:cNvSpPr>
            <a:spLocks noChangeShapeType="1"/>
          </p:cNvSpPr>
          <p:nvPr/>
        </p:nvSpPr>
        <p:spPr bwMode="auto">
          <a:xfrm flipV="1">
            <a:off x="4114800" y="1143000"/>
            <a:ext cx="0" cy="45720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443" name="Line 11"/>
          <p:cNvSpPr>
            <a:spLocks noChangeShapeType="1"/>
          </p:cNvSpPr>
          <p:nvPr/>
        </p:nvSpPr>
        <p:spPr bwMode="auto">
          <a:xfrm flipV="1">
            <a:off x="7010400" y="1066800"/>
            <a:ext cx="0" cy="45720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445" name="Text Box 13"/>
          <p:cNvSpPr txBox="1">
            <a:spLocks noChangeArrowheads="1"/>
          </p:cNvSpPr>
          <p:nvPr/>
        </p:nvSpPr>
        <p:spPr bwMode="auto">
          <a:xfrm>
            <a:off x="4038600" y="1752599"/>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aseline="0"/>
              <a:t>p1</a:t>
            </a:r>
          </a:p>
        </p:txBody>
      </p:sp>
      <p:sp>
        <p:nvSpPr>
          <p:cNvPr id="18446" name="Text Box 14"/>
          <p:cNvSpPr txBox="1">
            <a:spLocks noChangeArrowheads="1"/>
          </p:cNvSpPr>
          <p:nvPr/>
        </p:nvSpPr>
        <p:spPr bwMode="auto">
          <a:xfrm>
            <a:off x="6613524" y="1676399"/>
            <a:ext cx="11588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aseline="0"/>
              <a:t>p2</a:t>
            </a:r>
          </a:p>
        </p:txBody>
      </p:sp>
      <p:sp>
        <p:nvSpPr>
          <p:cNvPr id="18447" name="Text Box 15"/>
          <p:cNvSpPr txBox="1">
            <a:spLocks noChangeArrowheads="1"/>
          </p:cNvSpPr>
          <p:nvPr/>
        </p:nvSpPr>
        <p:spPr bwMode="auto">
          <a:xfrm>
            <a:off x="2803526" y="498475"/>
            <a:ext cx="511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aseline="0"/>
              <a:t>All intermediate vertices in {1,2,…,k-1}</a:t>
            </a:r>
          </a:p>
        </p:txBody>
      </p:sp>
      <p:sp>
        <p:nvSpPr>
          <p:cNvPr id="18455" name="Text Box 23"/>
          <p:cNvSpPr txBox="1">
            <a:spLocks noChangeArrowheads="1"/>
          </p:cNvSpPr>
          <p:nvPr/>
        </p:nvSpPr>
        <p:spPr bwMode="auto">
          <a:xfrm>
            <a:off x="3200400" y="3429000"/>
            <a:ext cx="5030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aseline="0" dirty="0"/>
              <a:t>P:all intermediate vertices in {1,2,…,k}</a:t>
            </a:r>
          </a:p>
        </p:txBody>
      </p:sp>
      <p:sp>
        <p:nvSpPr>
          <p:cNvPr id="18457" name="Freeform 25"/>
          <p:cNvSpPr>
            <a:spLocks/>
          </p:cNvSpPr>
          <p:nvPr/>
        </p:nvSpPr>
        <p:spPr bwMode="auto">
          <a:xfrm>
            <a:off x="3035300" y="2895600"/>
            <a:ext cx="5346700" cy="546100"/>
          </a:xfrm>
          <a:custGeom>
            <a:avLst/>
            <a:gdLst>
              <a:gd name="T0" fmla="*/ 104 w 3368"/>
              <a:gd name="T1" fmla="*/ 96 h 344"/>
              <a:gd name="T2" fmla="*/ 152 w 3368"/>
              <a:gd name="T3" fmla="*/ 96 h 344"/>
              <a:gd name="T4" fmla="*/ 200 w 3368"/>
              <a:gd name="T5" fmla="*/ 192 h 344"/>
              <a:gd name="T6" fmla="*/ 1352 w 3368"/>
              <a:gd name="T7" fmla="*/ 192 h 344"/>
              <a:gd name="T8" fmla="*/ 1640 w 3368"/>
              <a:gd name="T9" fmla="*/ 336 h 344"/>
              <a:gd name="T10" fmla="*/ 1784 w 3368"/>
              <a:gd name="T11" fmla="*/ 240 h 344"/>
              <a:gd name="T12" fmla="*/ 3128 w 3368"/>
              <a:gd name="T13" fmla="*/ 192 h 344"/>
              <a:gd name="T14" fmla="*/ 3224 w 3368"/>
              <a:gd name="T15" fmla="*/ 0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8" h="344">
                <a:moveTo>
                  <a:pt x="104" y="96"/>
                </a:moveTo>
                <a:cubicBezTo>
                  <a:pt x="120" y="88"/>
                  <a:pt x="136" y="80"/>
                  <a:pt x="152" y="96"/>
                </a:cubicBezTo>
                <a:cubicBezTo>
                  <a:pt x="168" y="112"/>
                  <a:pt x="0" y="176"/>
                  <a:pt x="200" y="192"/>
                </a:cubicBezTo>
                <a:cubicBezTo>
                  <a:pt x="400" y="208"/>
                  <a:pt x="1112" y="168"/>
                  <a:pt x="1352" y="192"/>
                </a:cubicBezTo>
                <a:cubicBezTo>
                  <a:pt x="1592" y="216"/>
                  <a:pt x="1568" y="328"/>
                  <a:pt x="1640" y="336"/>
                </a:cubicBezTo>
                <a:cubicBezTo>
                  <a:pt x="1712" y="344"/>
                  <a:pt x="1536" y="264"/>
                  <a:pt x="1784" y="240"/>
                </a:cubicBezTo>
                <a:cubicBezTo>
                  <a:pt x="2032" y="216"/>
                  <a:pt x="2888" y="232"/>
                  <a:pt x="3128" y="192"/>
                </a:cubicBezTo>
                <a:cubicBezTo>
                  <a:pt x="3368" y="152"/>
                  <a:pt x="3296" y="76"/>
                  <a:pt x="3224" y="0"/>
                </a:cubicBezTo>
              </a:path>
            </a:pathLst>
          </a:custGeom>
          <a:noFill/>
          <a:ln w="635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8458" name="Text Box 26"/>
          <p:cNvSpPr txBox="1">
            <a:spLocks noChangeArrowheads="1"/>
          </p:cNvSpPr>
          <p:nvPr/>
        </p:nvSpPr>
        <p:spPr bwMode="auto">
          <a:xfrm>
            <a:off x="1382946" y="4341255"/>
            <a:ext cx="1010158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000" baseline="0" dirty="0"/>
              <a:t>  Path p is a shortest path from vertex </a:t>
            </a:r>
            <a:r>
              <a:rPr lang="en-US" altLang="zh-CN" sz="2000" baseline="0" dirty="0" err="1"/>
              <a:t>i</a:t>
            </a:r>
            <a:r>
              <a:rPr lang="en-US" altLang="zh-CN" sz="2000" baseline="0" dirty="0"/>
              <a:t> to vertex j and k is the highest-numbered </a:t>
            </a:r>
          </a:p>
          <a:p>
            <a:pPr algn="just"/>
            <a:r>
              <a:rPr lang="en-US" altLang="zh-CN" sz="2000" baseline="0" dirty="0"/>
              <a:t>intermediate vertex of p. Path p1, the portion of path p from vertex </a:t>
            </a:r>
            <a:r>
              <a:rPr lang="en-US" altLang="zh-CN" sz="2000" baseline="0" dirty="0" err="1"/>
              <a:t>i</a:t>
            </a:r>
            <a:r>
              <a:rPr lang="en-US" altLang="zh-CN" sz="2000" baseline="0" dirty="0"/>
              <a:t> to vertex </a:t>
            </a:r>
            <a:r>
              <a:rPr lang="en-US" altLang="zh-CN" sz="2000" baseline="0" dirty="0" err="1"/>
              <a:t>k,has</a:t>
            </a:r>
            <a:r>
              <a:rPr lang="en-US" altLang="zh-CN" sz="2000" baseline="0" dirty="0"/>
              <a:t> all intermediate vertices in the set {1,2,…,k-1}.The same holds for path p2 from vertex k to vertex j.</a:t>
            </a:r>
          </a:p>
        </p:txBody>
      </p:sp>
    </p:spTree>
    <p:extLst>
      <p:ext uri="{BB962C8B-B14F-4D97-AF65-F5344CB8AC3E}">
        <p14:creationId xmlns:p14="http://schemas.microsoft.com/office/powerpoint/2010/main" val="3572647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7B053-FEFB-4DE0-B628-11869AAF2392}"/>
              </a:ext>
            </a:extLst>
          </p:cNvPr>
          <p:cNvSpPr>
            <a:spLocks noGrp="1"/>
          </p:cNvSpPr>
          <p:nvPr>
            <p:ph idx="1"/>
          </p:nvPr>
        </p:nvSpPr>
        <p:spPr>
          <a:xfrm>
            <a:off x="1062681" y="374821"/>
            <a:ext cx="10602097" cy="5492579"/>
          </a:xfrm>
        </p:spPr>
        <p:txBody>
          <a:bodyPr>
            <a:normAutofit/>
          </a:bodyPr>
          <a:lstStyle/>
          <a:p>
            <a:pPr algn="just"/>
            <a:endParaRPr lang="en-US" b="0" i="0" u="none" strike="noStrike" baseline="0" dirty="0">
              <a:latin typeface="Times New Roman" panose="02020603050405020304" pitchFamily="18" charset="0"/>
            </a:endParaRPr>
          </a:p>
          <a:p>
            <a:pPr algn="just"/>
            <a:r>
              <a:rPr lang="en-US" b="0" i="0" u="none" strike="noStrike" baseline="0" dirty="0">
                <a:latin typeface="Times New Roman" panose="02020603050405020304" pitchFamily="18" charset="0"/>
              </a:rPr>
              <a:t>Similarly the k to j path is a shortest k to j path in G going through no vertex of index greater than k=1.</a:t>
            </a:r>
          </a:p>
          <a:p>
            <a:pPr algn="just"/>
            <a:r>
              <a:rPr lang="en-US" sz="1800" b="0" i="0" u="none" strike="noStrike" baseline="0" dirty="0">
                <a:latin typeface="Times New Roman" panose="02020603050405020304" pitchFamily="18" charset="0"/>
              </a:rPr>
              <a:t>Using              </a:t>
            </a:r>
            <a:r>
              <a:rPr lang="en-US" b="0" i="0" u="none" strike="noStrike" baseline="0" dirty="0">
                <a:latin typeface="Times New Roman" panose="02020603050405020304" pitchFamily="18" charset="0"/>
              </a:rPr>
              <a:t>to    represent the length of a shortest path from </a:t>
            </a:r>
            <a:r>
              <a:rPr lang="en-US" b="0" i="0" u="none" strike="noStrike" baseline="0" dirty="0" err="1">
                <a:latin typeface="Times New Roman" panose="02020603050405020304" pitchFamily="18" charset="0"/>
              </a:rPr>
              <a:t>i</a:t>
            </a:r>
            <a:r>
              <a:rPr lang="en-US" b="0" i="0" u="none" strike="noStrike" baseline="0" dirty="0">
                <a:latin typeface="Times New Roman" panose="02020603050405020304" pitchFamily="18" charset="0"/>
              </a:rPr>
              <a:t> to j going through no vertex of index greater than k, we obtain</a:t>
            </a:r>
          </a:p>
          <a:p>
            <a:pPr algn="just"/>
            <a:endParaRPr lang="en-US" b="0" i="0" u="none" strike="noStrike" baseline="0" dirty="0">
              <a:latin typeface="Times New Roman" panose="02020603050405020304" pitchFamily="18" charset="0"/>
            </a:endParaRPr>
          </a:p>
        </p:txBody>
      </p:sp>
      <p:pic>
        <p:nvPicPr>
          <p:cNvPr id="5" name="Picture 4">
            <a:extLst>
              <a:ext uri="{FF2B5EF4-FFF2-40B4-BE49-F238E27FC236}">
                <a16:creationId xmlns:a16="http://schemas.microsoft.com/office/drawing/2014/main" id="{D3C2A6DA-9F76-4E44-A13B-E33A57533C3E}"/>
              </a:ext>
            </a:extLst>
          </p:cNvPr>
          <p:cNvPicPr>
            <a:picLocks noChangeAspect="1"/>
          </p:cNvPicPr>
          <p:nvPr/>
        </p:nvPicPr>
        <p:blipFill rotWithShape="1">
          <a:blip r:embed="rId2"/>
          <a:srcRect l="23581" t="53093" r="18784" b="34054"/>
          <a:stretch/>
        </p:blipFill>
        <p:spPr>
          <a:xfrm>
            <a:off x="1879700" y="2672160"/>
            <a:ext cx="9785078" cy="1227437"/>
          </a:xfrm>
          <a:prstGeom prst="rect">
            <a:avLst/>
          </a:prstGeom>
        </p:spPr>
      </p:pic>
      <p:pic>
        <p:nvPicPr>
          <p:cNvPr id="6" name="Picture 5">
            <a:extLst>
              <a:ext uri="{FF2B5EF4-FFF2-40B4-BE49-F238E27FC236}">
                <a16:creationId xmlns:a16="http://schemas.microsoft.com/office/drawing/2014/main" id="{5E7D2B35-DFBF-4B8D-B475-F1976C378118}"/>
              </a:ext>
            </a:extLst>
          </p:cNvPr>
          <p:cNvPicPr>
            <a:picLocks noChangeAspect="1"/>
          </p:cNvPicPr>
          <p:nvPr/>
        </p:nvPicPr>
        <p:blipFill rotWithShape="1">
          <a:blip r:embed="rId3"/>
          <a:srcRect l="30741" t="31291" r="23187" b="61319"/>
          <a:stretch/>
        </p:blipFill>
        <p:spPr>
          <a:xfrm>
            <a:off x="2613842" y="5343238"/>
            <a:ext cx="7635477" cy="688931"/>
          </a:xfrm>
          <a:prstGeom prst="rect">
            <a:avLst/>
          </a:prstGeom>
        </p:spPr>
      </p:pic>
      <p:pic>
        <p:nvPicPr>
          <p:cNvPr id="8" name="Picture 7">
            <a:extLst>
              <a:ext uri="{FF2B5EF4-FFF2-40B4-BE49-F238E27FC236}">
                <a16:creationId xmlns:a16="http://schemas.microsoft.com/office/drawing/2014/main" id="{F013D11A-5457-427A-8C5F-77EED8F7E98F}"/>
              </a:ext>
            </a:extLst>
          </p:cNvPr>
          <p:cNvPicPr>
            <a:picLocks noChangeAspect="1"/>
          </p:cNvPicPr>
          <p:nvPr/>
        </p:nvPicPr>
        <p:blipFill rotWithShape="1">
          <a:blip r:embed="rId4"/>
          <a:srcRect l="62061" t="64908" r="29615" b="29964"/>
          <a:stretch/>
        </p:blipFill>
        <p:spPr>
          <a:xfrm>
            <a:off x="1994597" y="1580104"/>
            <a:ext cx="1014883" cy="351692"/>
          </a:xfrm>
          <a:prstGeom prst="rect">
            <a:avLst/>
          </a:prstGeom>
        </p:spPr>
      </p:pic>
      <p:pic>
        <p:nvPicPr>
          <p:cNvPr id="10" name="Picture 9">
            <a:extLst>
              <a:ext uri="{FF2B5EF4-FFF2-40B4-BE49-F238E27FC236}">
                <a16:creationId xmlns:a16="http://schemas.microsoft.com/office/drawing/2014/main" id="{88E60E0A-A5EF-4F04-8C7C-655913DAEC1B}"/>
              </a:ext>
            </a:extLst>
          </p:cNvPr>
          <p:cNvPicPr>
            <a:picLocks noChangeAspect="1"/>
          </p:cNvPicPr>
          <p:nvPr/>
        </p:nvPicPr>
        <p:blipFill rotWithShape="1">
          <a:blip r:embed="rId5"/>
          <a:srcRect l="23077" t="61667" r="15934" b="28205"/>
          <a:stretch/>
        </p:blipFill>
        <p:spPr>
          <a:xfrm>
            <a:off x="1994598" y="4152640"/>
            <a:ext cx="9670180" cy="903267"/>
          </a:xfrm>
          <a:prstGeom prst="rect">
            <a:avLst/>
          </a:prstGeom>
        </p:spPr>
      </p:pic>
    </p:spTree>
    <p:extLst>
      <p:ext uri="{BB962C8B-B14F-4D97-AF65-F5344CB8AC3E}">
        <p14:creationId xmlns:p14="http://schemas.microsoft.com/office/powerpoint/2010/main" val="2063785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B08DE-7AE3-4B3B-A666-73E901484656}"/>
              </a:ext>
            </a:extLst>
          </p:cNvPr>
          <p:cNvSpPr>
            <a:spLocks noGrp="1"/>
          </p:cNvSpPr>
          <p:nvPr>
            <p:ph idx="1"/>
          </p:nvPr>
        </p:nvSpPr>
        <p:spPr>
          <a:xfrm>
            <a:off x="1157416" y="617838"/>
            <a:ext cx="9877168" cy="5249562"/>
          </a:xfrm>
        </p:spPr>
        <p:txBody>
          <a:bodyPr/>
          <a:lstStyle/>
          <a:p>
            <a:pPr algn="just"/>
            <a:endParaRPr lang="en-US" b="0" i="0" u="none" strike="noStrike" baseline="0" dirty="0">
              <a:latin typeface="Times New Roman" panose="02020603050405020304" pitchFamily="18" charset="0"/>
            </a:endParaRPr>
          </a:p>
          <a:p>
            <a:pPr algn="just"/>
            <a:endParaRPr lang="en-US" dirty="0"/>
          </a:p>
        </p:txBody>
      </p:sp>
      <p:pic>
        <p:nvPicPr>
          <p:cNvPr id="5" name="Picture 4">
            <a:extLst>
              <a:ext uri="{FF2B5EF4-FFF2-40B4-BE49-F238E27FC236}">
                <a16:creationId xmlns:a16="http://schemas.microsoft.com/office/drawing/2014/main" id="{76C50873-37C8-4EA2-9712-9FAA810D4C5D}"/>
              </a:ext>
            </a:extLst>
          </p:cNvPr>
          <p:cNvPicPr>
            <a:picLocks noChangeAspect="1"/>
          </p:cNvPicPr>
          <p:nvPr/>
        </p:nvPicPr>
        <p:blipFill rotWithShape="1">
          <a:blip r:embed="rId2"/>
          <a:srcRect l="24890" t="21099" r="23352" b="29817"/>
          <a:stretch/>
        </p:blipFill>
        <p:spPr>
          <a:xfrm>
            <a:off x="2458763" y="1745901"/>
            <a:ext cx="6310365" cy="3366198"/>
          </a:xfrm>
          <a:prstGeom prst="rect">
            <a:avLst/>
          </a:prstGeom>
        </p:spPr>
      </p:pic>
    </p:spTree>
    <p:extLst>
      <p:ext uri="{BB962C8B-B14F-4D97-AF65-F5344CB8AC3E}">
        <p14:creationId xmlns:p14="http://schemas.microsoft.com/office/powerpoint/2010/main" val="3318916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526C-C8E9-4A2F-9D51-4864B40D001C}"/>
              </a:ext>
            </a:extLst>
          </p:cNvPr>
          <p:cNvSpPr>
            <a:spLocks noGrp="1"/>
          </p:cNvSpPr>
          <p:nvPr>
            <p:ph type="title"/>
          </p:nvPr>
        </p:nvSpPr>
        <p:spPr/>
        <p:txBody>
          <a:bodyPr/>
          <a:lstStyle/>
          <a:p>
            <a:r>
              <a:rPr lang="en-US" dirty="0"/>
              <a:t>Example</a:t>
            </a:r>
            <a:br>
              <a:rPr lang="en-US" dirty="0"/>
            </a:br>
            <a:endParaRPr lang="en-US" dirty="0"/>
          </a:p>
        </p:txBody>
      </p:sp>
      <p:pic>
        <p:nvPicPr>
          <p:cNvPr id="5" name="Content Placeholder 4">
            <a:extLst>
              <a:ext uri="{FF2B5EF4-FFF2-40B4-BE49-F238E27FC236}">
                <a16:creationId xmlns:a16="http://schemas.microsoft.com/office/drawing/2014/main" id="{5B5FB413-2B12-44ED-A550-0A2B3AA566EB}"/>
              </a:ext>
            </a:extLst>
          </p:cNvPr>
          <p:cNvPicPr>
            <a:picLocks noGrp="1" noChangeAspect="1"/>
          </p:cNvPicPr>
          <p:nvPr>
            <p:ph idx="1"/>
          </p:nvPr>
        </p:nvPicPr>
        <p:blipFill rotWithShape="1">
          <a:blip r:embed="rId2"/>
          <a:srcRect l="28496" t="21744" r="52723" b="45709"/>
          <a:stretch/>
        </p:blipFill>
        <p:spPr>
          <a:xfrm>
            <a:off x="1025971" y="2095798"/>
            <a:ext cx="3375207" cy="3290117"/>
          </a:xfrm>
        </p:spPr>
      </p:pic>
      <p:pic>
        <p:nvPicPr>
          <p:cNvPr id="7" name="Picture 6" descr="A picture containing text, blackboard, device, meter&#10;&#10;Description automatically generated">
            <a:extLst>
              <a:ext uri="{FF2B5EF4-FFF2-40B4-BE49-F238E27FC236}">
                <a16:creationId xmlns:a16="http://schemas.microsoft.com/office/drawing/2014/main" id="{3C3750F4-0E42-4F05-A443-68D3C7682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632" y="1314450"/>
            <a:ext cx="6761797" cy="4928716"/>
          </a:xfrm>
          <a:prstGeom prst="rect">
            <a:avLst/>
          </a:prstGeom>
        </p:spPr>
      </p:pic>
    </p:spTree>
    <p:extLst>
      <p:ext uri="{BB962C8B-B14F-4D97-AF65-F5344CB8AC3E}">
        <p14:creationId xmlns:p14="http://schemas.microsoft.com/office/powerpoint/2010/main" val="502701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3258-D60C-4634-82DA-E500F5799499}"/>
              </a:ext>
            </a:extLst>
          </p:cNvPr>
          <p:cNvSpPr>
            <a:spLocks noGrp="1"/>
          </p:cNvSpPr>
          <p:nvPr>
            <p:ph type="title"/>
          </p:nvPr>
        </p:nvSpPr>
        <p:spPr/>
        <p:txBody>
          <a:bodyPr/>
          <a:lstStyle/>
          <a:p>
            <a:r>
              <a:rPr lang="en-US" sz="2400" dirty="0"/>
              <a:t>Example</a:t>
            </a:r>
            <a:r>
              <a:rPr lang="en-US" dirty="0"/>
              <a:t> </a:t>
            </a:r>
          </a:p>
        </p:txBody>
      </p:sp>
      <p:pic>
        <p:nvPicPr>
          <p:cNvPr id="9" name="Content Placeholder 8">
            <a:extLst>
              <a:ext uri="{FF2B5EF4-FFF2-40B4-BE49-F238E27FC236}">
                <a16:creationId xmlns:a16="http://schemas.microsoft.com/office/drawing/2014/main" id="{E2FCDFC2-B922-4A9E-98EF-7CED7CA880FD}"/>
              </a:ext>
            </a:extLst>
          </p:cNvPr>
          <p:cNvPicPr>
            <a:picLocks noGrp="1" noChangeAspect="1"/>
          </p:cNvPicPr>
          <p:nvPr>
            <p:ph idx="1"/>
          </p:nvPr>
        </p:nvPicPr>
        <p:blipFill rotWithShape="1">
          <a:blip r:embed="rId2"/>
          <a:srcRect l="18870" t="24269" r="64717" b="45429"/>
          <a:stretch/>
        </p:blipFill>
        <p:spPr>
          <a:xfrm>
            <a:off x="1371600" y="1487157"/>
            <a:ext cx="2612571" cy="2713053"/>
          </a:xfrm>
        </p:spPr>
      </p:pic>
      <p:pic>
        <p:nvPicPr>
          <p:cNvPr id="11" name="Picture 10">
            <a:extLst>
              <a:ext uri="{FF2B5EF4-FFF2-40B4-BE49-F238E27FC236}">
                <a16:creationId xmlns:a16="http://schemas.microsoft.com/office/drawing/2014/main" id="{FF9D2B86-FA08-47CF-9944-D0E032F6942D}"/>
              </a:ext>
            </a:extLst>
          </p:cNvPr>
          <p:cNvPicPr>
            <a:picLocks noChangeAspect="1"/>
          </p:cNvPicPr>
          <p:nvPr/>
        </p:nvPicPr>
        <p:blipFill rotWithShape="1">
          <a:blip r:embed="rId3"/>
          <a:srcRect l="35522" t="24029" r="48736" b="55898"/>
          <a:stretch/>
        </p:blipFill>
        <p:spPr>
          <a:xfrm>
            <a:off x="5974174" y="3312268"/>
            <a:ext cx="3165230" cy="2270348"/>
          </a:xfrm>
          <a:prstGeom prst="rect">
            <a:avLst/>
          </a:prstGeom>
        </p:spPr>
      </p:pic>
      <p:pic>
        <p:nvPicPr>
          <p:cNvPr id="4" name="Picture 3" descr="A picture containing text, blackboard, device, meter&#10;&#10;Description automatically generated">
            <a:extLst>
              <a:ext uri="{FF2B5EF4-FFF2-40B4-BE49-F238E27FC236}">
                <a16:creationId xmlns:a16="http://schemas.microsoft.com/office/drawing/2014/main" id="{B96F874F-A249-5A66-5E33-188F6AA4C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441" y="344130"/>
            <a:ext cx="3722089" cy="2713054"/>
          </a:xfrm>
          <a:prstGeom prst="rect">
            <a:avLst/>
          </a:prstGeom>
        </p:spPr>
      </p:pic>
    </p:spTree>
    <p:extLst>
      <p:ext uri="{BB962C8B-B14F-4D97-AF65-F5344CB8AC3E}">
        <p14:creationId xmlns:p14="http://schemas.microsoft.com/office/powerpoint/2010/main" val="3367554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1742-9A6C-4226-98F8-A274EC22F89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24E794-7CD1-48FA-B081-58A520BCE390}"/>
              </a:ext>
            </a:extLst>
          </p:cNvPr>
          <p:cNvPicPr>
            <a:picLocks noGrp="1" noChangeAspect="1"/>
          </p:cNvPicPr>
          <p:nvPr>
            <p:ph idx="1"/>
          </p:nvPr>
        </p:nvPicPr>
        <p:blipFill rotWithShape="1">
          <a:blip r:embed="rId2"/>
          <a:srcRect l="25024" t="22586" r="25578" b="28034"/>
          <a:stretch/>
        </p:blipFill>
        <p:spPr>
          <a:xfrm>
            <a:off x="1557495" y="840572"/>
            <a:ext cx="9837336" cy="5531538"/>
          </a:xfrm>
        </p:spPr>
      </p:pic>
    </p:spTree>
    <p:extLst>
      <p:ext uri="{BB962C8B-B14F-4D97-AF65-F5344CB8AC3E}">
        <p14:creationId xmlns:p14="http://schemas.microsoft.com/office/powerpoint/2010/main" val="1907244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595E4-DEF3-45A8-9C67-4951344F1752}"/>
              </a:ext>
            </a:extLst>
          </p:cNvPr>
          <p:cNvSpPr>
            <a:spLocks noGrp="1"/>
          </p:cNvSpPr>
          <p:nvPr>
            <p:ph type="title"/>
          </p:nvPr>
        </p:nvSpPr>
        <p:spPr/>
        <p:txBody>
          <a:bodyPr/>
          <a:lstStyle/>
          <a:p>
            <a:r>
              <a:rPr lang="en-US" dirty="0"/>
              <a:t>k=1 ,that means Intermate vertex is 1</a:t>
            </a:r>
            <a:br>
              <a:rPr lang="en-US" dirty="0"/>
            </a:br>
            <a:endParaRPr lang="en-US" dirty="0"/>
          </a:p>
        </p:txBody>
      </p:sp>
      <p:pic>
        <p:nvPicPr>
          <p:cNvPr id="4" name="Content Placeholder 3">
            <a:extLst>
              <a:ext uri="{FF2B5EF4-FFF2-40B4-BE49-F238E27FC236}">
                <a16:creationId xmlns:a16="http://schemas.microsoft.com/office/drawing/2014/main" id="{0D282758-6820-4383-AC4A-AC840D3621B2}"/>
              </a:ext>
            </a:extLst>
          </p:cNvPr>
          <p:cNvPicPr>
            <a:picLocks noGrp="1" noChangeAspect="1"/>
          </p:cNvPicPr>
          <p:nvPr>
            <p:ph idx="1"/>
          </p:nvPr>
        </p:nvPicPr>
        <p:blipFill rotWithShape="1">
          <a:blip r:embed="rId2"/>
          <a:srcRect l="26620" t="21685" r="27967" b="27069"/>
          <a:stretch/>
        </p:blipFill>
        <p:spPr>
          <a:xfrm>
            <a:off x="3351087" y="2286000"/>
            <a:ext cx="5642226" cy="3581400"/>
          </a:xfrm>
          <a:prstGeom prst="rect">
            <a:avLst/>
          </a:prstGeom>
        </p:spPr>
      </p:pic>
    </p:spTree>
    <p:extLst>
      <p:ext uri="{BB962C8B-B14F-4D97-AF65-F5344CB8AC3E}">
        <p14:creationId xmlns:p14="http://schemas.microsoft.com/office/powerpoint/2010/main" val="3594959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5884FCE-ABFA-4D9F-AB56-2DD49B8511D0}"/>
              </a:ext>
            </a:extLst>
          </p:cNvPr>
          <p:cNvPicPr>
            <a:picLocks noChangeAspect="1"/>
          </p:cNvPicPr>
          <p:nvPr/>
        </p:nvPicPr>
        <p:blipFill rotWithShape="1">
          <a:blip r:embed="rId2"/>
          <a:srcRect l="27234" t="21464" r="29523" b="28033"/>
          <a:stretch/>
        </p:blipFill>
        <p:spPr>
          <a:xfrm>
            <a:off x="1047220" y="510659"/>
            <a:ext cx="4309351" cy="2460393"/>
          </a:xfrm>
          <a:prstGeom prst="rect">
            <a:avLst/>
          </a:prstGeom>
        </p:spPr>
      </p:pic>
      <p:pic>
        <p:nvPicPr>
          <p:cNvPr id="3" name="Picture 2">
            <a:extLst>
              <a:ext uri="{FF2B5EF4-FFF2-40B4-BE49-F238E27FC236}">
                <a16:creationId xmlns:a16="http://schemas.microsoft.com/office/drawing/2014/main" id="{6D8A3FC0-6DAB-4234-86BB-A8C0D3A7A5B1}"/>
              </a:ext>
            </a:extLst>
          </p:cNvPr>
          <p:cNvPicPr>
            <a:picLocks noChangeAspect="1"/>
          </p:cNvPicPr>
          <p:nvPr/>
        </p:nvPicPr>
        <p:blipFill rotWithShape="1">
          <a:blip r:embed="rId3"/>
          <a:srcRect l="27115" t="22270" r="26236" b="27180"/>
          <a:stretch/>
        </p:blipFill>
        <p:spPr>
          <a:xfrm>
            <a:off x="6484858" y="361092"/>
            <a:ext cx="4719947" cy="2680626"/>
          </a:xfrm>
          <a:prstGeom prst="rect">
            <a:avLst/>
          </a:prstGeom>
        </p:spPr>
      </p:pic>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CB6D6A95-1AAE-41D2-95B1-B4542C038AFF}"/>
                  </a:ext>
                </a:extLst>
              </p14:cNvPr>
              <p14:cNvContentPartPr/>
              <p14:nvPr/>
            </p14:nvContentPartPr>
            <p14:xfrm>
              <a:off x="1899083" y="4059328"/>
              <a:ext cx="360" cy="360"/>
            </p14:xfrm>
          </p:contentPart>
        </mc:Choice>
        <mc:Fallback xmlns="">
          <p:pic>
            <p:nvPicPr>
              <p:cNvPr id="23" name="Ink 22">
                <a:extLst>
                  <a:ext uri="{FF2B5EF4-FFF2-40B4-BE49-F238E27FC236}">
                    <a16:creationId xmlns:a16="http://schemas.microsoft.com/office/drawing/2014/main" id="{CB6D6A95-1AAE-41D2-95B1-B4542C038AFF}"/>
                  </a:ext>
                </a:extLst>
              </p:cNvPr>
              <p:cNvPicPr/>
              <p:nvPr/>
            </p:nvPicPr>
            <p:blipFill>
              <a:blip r:embed="rId5"/>
              <a:stretch>
                <a:fillRect/>
              </a:stretch>
            </p:blipFill>
            <p:spPr>
              <a:xfrm>
                <a:off x="1845083" y="3951328"/>
                <a:ext cx="108000" cy="216000"/>
              </a:xfrm>
              <a:prstGeom prst="rect">
                <a:avLst/>
              </a:prstGeom>
            </p:spPr>
          </p:pic>
        </mc:Fallback>
      </mc:AlternateContent>
      <p:pic>
        <p:nvPicPr>
          <p:cNvPr id="25" name="Picture 24">
            <a:extLst>
              <a:ext uri="{FF2B5EF4-FFF2-40B4-BE49-F238E27FC236}">
                <a16:creationId xmlns:a16="http://schemas.microsoft.com/office/drawing/2014/main" id="{395CE022-C801-41FF-8313-0E64E2478AAD}"/>
              </a:ext>
            </a:extLst>
          </p:cNvPr>
          <p:cNvPicPr>
            <a:picLocks noChangeAspect="1"/>
          </p:cNvPicPr>
          <p:nvPr/>
        </p:nvPicPr>
        <p:blipFill rotWithShape="1">
          <a:blip r:embed="rId6"/>
          <a:srcRect l="28471" t="20209" r="23566" b="35882"/>
          <a:stretch/>
        </p:blipFill>
        <p:spPr>
          <a:xfrm>
            <a:off x="1047220" y="3099690"/>
            <a:ext cx="4873451" cy="3384135"/>
          </a:xfrm>
          <a:prstGeom prst="rect">
            <a:avLst/>
          </a:prstGeom>
        </p:spPr>
      </p:pic>
      <p:pic>
        <p:nvPicPr>
          <p:cNvPr id="27" name="Picture 26">
            <a:extLst>
              <a:ext uri="{FF2B5EF4-FFF2-40B4-BE49-F238E27FC236}">
                <a16:creationId xmlns:a16="http://schemas.microsoft.com/office/drawing/2014/main" id="{BB812F6A-35D2-48DF-A3E6-764C49B911B2}"/>
              </a:ext>
            </a:extLst>
          </p:cNvPr>
          <p:cNvPicPr>
            <a:picLocks noChangeAspect="1"/>
          </p:cNvPicPr>
          <p:nvPr/>
        </p:nvPicPr>
        <p:blipFill rotWithShape="1">
          <a:blip r:embed="rId7"/>
          <a:srcRect l="29341" t="21538" r="29304" b="29147"/>
          <a:stretch/>
        </p:blipFill>
        <p:spPr>
          <a:xfrm>
            <a:off x="6484858" y="3099690"/>
            <a:ext cx="5042114" cy="3381975"/>
          </a:xfrm>
          <a:prstGeom prst="rect">
            <a:avLst/>
          </a:prstGeom>
        </p:spPr>
      </p:pic>
    </p:spTree>
    <p:extLst>
      <p:ext uri="{BB962C8B-B14F-4D97-AF65-F5344CB8AC3E}">
        <p14:creationId xmlns:p14="http://schemas.microsoft.com/office/powerpoint/2010/main" val="4232562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Oval 4"/>
          <p:cNvSpPr>
            <a:spLocks noChangeArrowheads="1"/>
          </p:cNvSpPr>
          <p:nvPr/>
        </p:nvSpPr>
        <p:spPr bwMode="auto">
          <a:xfrm>
            <a:off x="1981200" y="1524000"/>
            <a:ext cx="533400" cy="457200"/>
          </a:xfrm>
          <a:prstGeom prst="ellipse">
            <a:avLst/>
          </a:prstGeom>
          <a:solidFill>
            <a:srgbClr val="FFFF00"/>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a:t>1</a:t>
            </a:r>
          </a:p>
        </p:txBody>
      </p:sp>
      <p:sp>
        <p:nvSpPr>
          <p:cNvPr id="24579" name="Oval 5"/>
          <p:cNvSpPr>
            <a:spLocks noChangeArrowheads="1"/>
          </p:cNvSpPr>
          <p:nvPr/>
        </p:nvSpPr>
        <p:spPr bwMode="auto">
          <a:xfrm>
            <a:off x="3657600" y="1524000"/>
            <a:ext cx="457200" cy="457200"/>
          </a:xfrm>
          <a:prstGeom prst="ellipse">
            <a:avLst/>
          </a:prstGeom>
          <a:solidFill>
            <a:srgbClr val="FFFF00"/>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a:t>2</a:t>
            </a:r>
          </a:p>
        </p:txBody>
      </p:sp>
      <p:sp>
        <p:nvSpPr>
          <p:cNvPr id="24580" name="Oval 6"/>
          <p:cNvSpPr>
            <a:spLocks noChangeArrowheads="1"/>
          </p:cNvSpPr>
          <p:nvPr/>
        </p:nvSpPr>
        <p:spPr bwMode="auto">
          <a:xfrm>
            <a:off x="2743200" y="2971800"/>
            <a:ext cx="457200" cy="457200"/>
          </a:xfrm>
          <a:prstGeom prst="ellipse">
            <a:avLst/>
          </a:prstGeom>
          <a:solidFill>
            <a:srgbClr val="FFFF00"/>
          </a:solidFill>
          <a:ln w="9525">
            <a:solidFill>
              <a:schemeClr val="tx1"/>
            </a:solidFill>
            <a:round/>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a:t>3</a:t>
            </a:r>
          </a:p>
        </p:txBody>
      </p:sp>
      <p:sp>
        <p:nvSpPr>
          <p:cNvPr id="24581" name="Text Box 13"/>
          <p:cNvSpPr txBox="1">
            <a:spLocks noChangeArrowheads="1"/>
          </p:cNvSpPr>
          <p:nvPr/>
        </p:nvSpPr>
        <p:spPr bwMode="auto">
          <a:xfrm>
            <a:off x="1905000" y="2667001"/>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a:solidFill>
                  <a:srgbClr val="C00000"/>
                </a:solidFill>
                <a:latin typeface="Lucida Sans Unicode" panose="020B0602030504020204" pitchFamily="34" charset="0"/>
              </a:rPr>
              <a:t>3</a:t>
            </a:r>
          </a:p>
        </p:txBody>
      </p:sp>
      <p:sp>
        <p:nvSpPr>
          <p:cNvPr id="24582" name="Text Box 15"/>
          <p:cNvSpPr txBox="1">
            <a:spLocks noChangeArrowheads="1"/>
          </p:cNvSpPr>
          <p:nvPr/>
        </p:nvSpPr>
        <p:spPr bwMode="auto">
          <a:xfrm>
            <a:off x="2743200" y="914401"/>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a:solidFill>
                  <a:srgbClr val="C00000"/>
                </a:solidFill>
                <a:latin typeface="Lucida Sans Unicode" panose="020B0602030504020204" pitchFamily="34" charset="0"/>
              </a:rPr>
              <a:t>6</a:t>
            </a:r>
          </a:p>
        </p:txBody>
      </p:sp>
      <p:sp>
        <p:nvSpPr>
          <p:cNvPr id="24583" name="Text Box 16"/>
          <p:cNvSpPr txBox="1">
            <a:spLocks noChangeArrowheads="1"/>
          </p:cNvSpPr>
          <p:nvPr/>
        </p:nvSpPr>
        <p:spPr bwMode="auto">
          <a:xfrm>
            <a:off x="2819400" y="1752601"/>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a:solidFill>
                  <a:srgbClr val="C00000"/>
                </a:solidFill>
                <a:latin typeface="Lucida Sans Unicode" panose="020B0602030504020204" pitchFamily="34" charset="0"/>
              </a:rPr>
              <a:t>4</a:t>
            </a:r>
          </a:p>
        </p:txBody>
      </p:sp>
      <p:sp>
        <p:nvSpPr>
          <p:cNvPr id="24584" name="Text Box 17"/>
          <p:cNvSpPr txBox="1">
            <a:spLocks noChangeArrowheads="1"/>
          </p:cNvSpPr>
          <p:nvPr/>
        </p:nvSpPr>
        <p:spPr bwMode="auto">
          <a:xfrm>
            <a:off x="3581400" y="2438401"/>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a:solidFill>
                  <a:srgbClr val="C00000"/>
                </a:solidFill>
                <a:latin typeface="Lucida Sans Unicode" panose="020B0602030504020204" pitchFamily="34" charset="0"/>
              </a:rPr>
              <a:t>2</a:t>
            </a:r>
          </a:p>
        </p:txBody>
      </p:sp>
      <p:sp>
        <p:nvSpPr>
          <p:cNvPr id="24585" name="Text Box 18"/>
          <p:cNvSpPr txBox="1">
            <a:spLocks noChangeArrowheads="1"/>
          </p:cNvSpPr>
          <p:nvPr/>
        </p:nvSpPr>
        <p:spPr bwMode="auto">
          <a:xfrm>
            <a:off x="2514600" y="2362201"/>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dirty="0">
                <a:solidFill>
                  <a:srgbClr val="C00000"/>
                </a:solidFill>
                <a:latin typeface="Lucida Sans Unicode" panose="020B0602030504020204" pitchFamily="34" charset="0"/>
              </a:rPr>
              <a:t>11</a:t>
            </a:r>
          </a:p>
        </p:txBody>
      </p:sp>
      <p:sp>
        <p:nvSpPr>
          <p:cNvPr id="24586" name="Line 19"/>
          <p:cNvSpPr>
            <a:spLocks noChangeShapeType="1"/>
          </p:cNvSpPr>
          <p:nvPr/>
        </p:nvSpPr>
        <p:spPr bwMode="auto">
          <a:xfrm>
            <a:off x="2514600" y="17526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7" name="Line 20"/>
          <p:cNvSpPr>
            <a:spLocks noChangeShapeType="1"/>
          </p:cNvSpPr>
          <p:nvPr/>
        </p:nvSpPr>
        <p:spPr bwMode="auto">
          <a:xfrm flipH="1">
            <a:off x="3200400" y="1981200"/>
            <a:ext cx="6858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8" name="Line 21"/>
          <p:cNvSpPr>
            <a:spLocks noChangeShapeType="1"/>
          </p:cNvSpPr>
          <p:nvPr/>
        </p:nvSpPr>
        <p:spPr bwMode="auto">
          <a:xfrm>
            <a:off x="2286000" y="1981200"/>
            <a:ext cx="5334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9" name="Freeform 22"/>
          <p:cNvSpPr>
            <a:spLocks/>
          </p:cNvSpPr>
          <p:nvPr/>
        </p:nvSpPr>
        <p:spPr bwMode="auto">
          <a:xfrm>
            <a:off x="2133600" y="1168400"/>
            <a:ext cx="1841500" cy="355600"/>
          </a:xfrm>
          <a:custGeom>
            <a:avLst/>
            <a:gdLst>
              <a:gd name="T0" fmla="*/ 0 w 1160"/>
              <a:gd name="T1" fmla="*/ 2147483647 h 224"/>
              <a:gd name="T2" fmla="*/ 2147483647 w 1160"/>
              <a:gd name="T3" fmla="*/ 2147483647 h 224"/>
              <a:gd name="T4" fmla="*/ 2147483647 w 1160"/>
              <a:gd name="T5" fmla="*/ 2147483647 h 224"/>
              <a:gd name="T6" fmla="*/ 2147483647 w 1160"/>
              <a:gd name="T7" fmla="*/ 2147483647 h 224"/>
              <a:gd name="T8" fmla="*/ 2147483647 w 1160"/>
              <a:gd name="T9" fmla="*/ 2147483647 h 224"/>
              <a:gd name="T10" fmla="*/ 0 60000 65536"/>
              <a:gd name="T11" fmla="*/ 0 60000 65536"/>
              <a:gd name="T12" fmla="*/ 0 60000 65536"/>
              <a:gd name="T13" fmla="*/ 0 60000 65536"/>
              <a:gd name="T14" fmla="*/ 0 60000 65536"/>
              <a:gd name="T15" fmla="*/ 0 w 1160"/>
              <a:gd name="T16" fmla="*/ 0 h 224"/>
              <a:gd name="T17" fmla="*/ 1160 w 1160"/>
              <a:gd name="T18" fmla="*/ 224 h 224"/>
            </a:gdLst>
            <a:ahLst/>
            <a:cxnLst>
              <a:cxn ang="T10">
                <a:pos x="T0" y="T1"/>
              </a:cxn>
              <a:cxn ang="T11">
                <a:pos x="T2" y="T3"/>
              </a:cxn>
              <a:cxn ang="T12">
                <a:pos x="T4" y="T5"/>
              </a:cxn>
              <a:cxn ang="T13">
                <a:pos x="T6" y="T7"/>
              </a:cxn>
              <a:cxn ang="T14">
                <a:pos x="T8" y="T9"/>
              </a:cxn>
            </a:cxnLst>
            <a:rect l="T15" t="T16" r="T17" b="T18"/>
            <a:pathLst>
              <a:path w="1160" h="224">
                <a:moveTo>
                  <a:pt x="0" y="224"/>
                </a:moveTo>
                <a:cubicBezTo>
                  <a:pt x="4" y="168"/>
                  <a:pt x="8" y="112"/>
                  <a:pt x="48" y="80"/>
                </a:cubicBezTo>
                <a:cubicBezTo>
                  <a:pt x="88" y="48"/>
                  <a:pt x="80" y="40"/>
                  <a:pt x="240" y="32"/>
                </a:cubicBezTo>
                <a:cubicBezTo>
                  <a:pt x="400" y="24"/>
                  <a:pt x="856" y="0"/>
                  <a:pt x="1008" y="32"/>
                </a:cubicBezTo>
                <a:cubicBezTo>
                  <a:pt x="1160" y="64"/>
                  <a:pt x="1128" y="192"/>
                  <a:pt x="1152" y="224"/>
                </a:cubicBezTo>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0" name="Freeform 25"/>
          <p:cNvSpPr>
            <a:spLocks/>
          </p:cNvSpPr>
          <p:nvPr/>
        </p:nvSpPr>
        <p:spPr bwMode="auto">
          <a:xfrm>
            <a:off x="2057400" y="1981200"/>
            <a:ext cx="685800" cy="1219200"/>
          </a:xfrm>
          <a:custGeom>
            <a:avLst/>
            <a:gdLst>
              <a:gd name="T0" fmla="*/ 0 w 432"/>
              <a:gd name="T1" fmla="*/ 0 h 768"/>
              <a:gd name="T2" fmla="*/ 2147483647 w 432"/>
              <a:gd name="T3" fmla="*/ 2147483647 h 768"/>
              <a:gd name="T4" fmla="*/ 2147483647 w 432"/>
              <a:gd name="T5" fmla="*/ 2147483647 h 768"/>
              <a:gd name="T6" fmla="*/ 2147483647 w 432"/>
              <a:gd name="T7" fmla="*/ 2147483647 h 768"/>
              <a:gd name="T8" fmla="*/ 0 60000 65536"/>
              <a:gd name="T9" fmla="*/ 0 60000 65536"/>
              <a:gd name="T10" fmla="*/ 0 60000 65536"/>
              <a:gd name="T11" fmla="*/ 0 60000 65536"/>
              <a:gd name="T12" fmla="*/ 0 w 432"/>
              <a:gd name="T13" fmla="*/ 0 h 768"/>
              <a:gd name="T14" fmla="*/ 432 w 432"/>
              <a:gd name="T15" fmla="*/ 768 h 768"/>
            </a:gdLst>
            <a:ahLst/>
            <a:cxnLst>
              <a:cxn ang="T8">
                <a:pos x="T0" y="T1"/>
              </a:cxn>
              <a:cxn ang="T9">
                <a:pos x="T2" y="T3"/>
              </a:cxn>
              <a:cxn ang="T10">
                <a:pos x="T4" y="T5"/>
              </a:cxn>
              <a:cxn ang="T11">
                <a:pos x="T6" y="T7"/>
              </a:cxn>
            </a:cxnLst>
            <a:rect l="T12" t="T13" r="T14" b="T15"/>
            <a:pathLst>
              <a:path w="432" h="768">
                <a:moveTo>
                  <a:pt x="0" y="0"/>
                </a:moveTo>
                <a:cubicBezTo>
                  <a:pt x="12" y="100"/>
                  <a:pt x="24" y="200"/>
                  <a:pt x="48" y="288"/>
                </a:cubicBezTo>
                <a:cubicBezTo>
                  <a:pt x="72" y="376"/>
                  <a:pt x="80" y="448"/>
                  <a:pt x="144" y="528"/>
                </a:cubicBezTo>
                <a:cubicBezTo>
                  <a:pt x="208" y="608"/>
                  <a:pt x="384" y="728"/>
                  <a:pt x="432" y="768"/>
                </a:cubicBezTo>
              </a:path>
            </a:pathLst>
          </a:custGeom>
          <a:noFill/>
          <a:ln w="952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1" name="Text Box 26"/>
          <p:cNvSpPr txBox="1">
            <a:spLocks noChangeArrowheads="1"/>
          </p:cNvSpPr>
          <p:nvPr/>
        </p:nvSpPr>
        <p:spPr bwMode="auto">
          <a:xfrm>
            <a:off x="4953000" y="762001"/>
            <a:ext cx="20574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sz="2000">
                <a:latin typeface="Times New Roman" panose="02020603050405020304" pitchFamily="18" charset="0"/>
              </a:rPr>
              <a:t>A</a:t>
            </a:r>
            <a:r>
              <a:rPr lang="en-US" altLang="en-US" sz="2000" baseline="30000">
                <a:latin typeface="Times New Roman" panose="02020603050405020304" pitchFamily="18" charset="0"/>
              </a:rPr>
              <a:t>0 </a:t>
            </a:r>
            <a:r>
              <a:rPr lang="en-US" altLang="en-US" sz="2000">
                <a:latin typeface="Times New Roman" panose="02020603050405020304" pitchFamily="18" charset="0"/>
              </a:rPr>
              <a:t>   1     2      3</a:t>
            </a:r>
          </a:p>
          <a:p>
            <a:pPr>
              <a:spcBef>
                <a:spcPct val="50000"/>
              </a:spcBef>
            </a:pPr>
            <a:r>
              <a:rPr lang="en-US" altLang="en-US" sz="2000">
                <a:latin typeface="Times New Roman" panose="02020603050405020304" pitchFamily="18" charset="0"/>
              </a:rPr>
              <a:t>1      0     4     11</a:t>
            </a:r>
          </a:p>
          <a:p>
            <a:pPr>
              <a:spcBef>
                <a:spcPct val="50000"/>
              </a:spcBef>
            </a:pPr>
            <a:r>
              <a:rPr lang="en-US" altLang="en-US" sz="2000">
                <a:latin typeface="Times New Roman" panose="02020603050405020304" pitchFamily="18" charset="0"/>
              </a:rPr>
              <a:t>2      6     0      2</a:t>
            </a:r>
          </a:p>
          <a:p>
            <a:pPr>
              <a:spcBef>
                <a:spcPct val="50000"/>
              </a:spcBef>
              <a:buFontTx/>
              <a:buAutoNum type="arabicPlain" startAt="3"/>
            </a:pPr>
            <a:r>
              <a:rPr lang="en-US" altLang="en-US" sz="2000">
                <a:latin typeface="Times New Roman" panose="02020603050405020304" pitchFamily="18" charset="0"/>
              </a:rPr>
              <a:t>3     </a:t>
            </a:r>
            <a:r>
              <a:rPr lang="en-US" altLang="en-US" sz="2000">
                <a:latin typeface="Times New Roman" panose="02020603050405020304" pitchFamily="18" charset="0"/>
                <a:cs typeface="Times New Roman" panose="02020603050405020304" pitchFamily="18" charset="0"/>
              </a:rPr>
              <a:t>∞     0</a:t>
            </a:r>
          </a:p>
          <a:p>
            <a:pPr>
              <a:spcBef>
                <a:spcPct val="50000"/>
              </a:spcBef>
            </a:pPr>
            <a:r>
              <a:rPr lang="en-US" altLang="en-US" sz="2000">
                <a:latin typeface="Times New Roman" panose="02020603050405020304" pitchFamily="18" charset="0"/>
                <a:cs typeface="Times New Roman" panose="02020603050405020304" pitchFamily="18" charset="0"/>
              </a:rPr>
              <a:t>          </a:t>
            </a:r>
          </a:p>
          <a:p>
            <a:pPr>
              <a:spcBef>
                <a:spcPct val="50000"/>
              </a:spcBef>
            </a:pPr>
            <a:r>
              <a:rPr lang="en-US" altLang="en-US" sz="2000">
                <a:latin typeface="Times New Roman" panose="02020603050405020304" pitchFamily="18" charset="0"/>
                <a:cs typeface="Times New Roman" panose="02020603050405020304" pitchFamily="18" charset="0"/>
              </a:rPr>
              <a:t>          A</a:t>
            </a:r>
            <a:r>
              <a:rPr lang="en-US" altLang="en-US" sz="2000" baseline="30000">
                <a:latin typeface="Times New Roman" panose="02020603050405020304" pitchFamily="18" charset="0"/>
                <a:cs typeface="Times New Roman" panose="02020603050405020304" pitchFamily="18" charset="0"/>
              </a:rPr>
              <a:t>0</a:t>
            </a:r>
          </a:p>
        </p:txBody>
      </p:sp>
      <p:sp>
        <p:nvSpPr>
          <p:cNvPr id="24592" name="Line 27"/>
          <p:cNvSpPr>
            <a:spLocks noChangeShapeType="1"/>
          </p:cNvSpPr>
          <p:nvPr/>
        </p:nvSpPr>
        <p:spPr bwMode="auto">
          <a:xfrm>
            <a:off x="4953000" y="1143000"/>
            <a:ext cx="175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3" name="Line 28"/>
          <p:cNvSpPr>
            <a:spLocks noChangeShapeType="1"/>
          </p:cNvSpPr>
          <p:nvPr/>
        </p:nvSpPr>
        <p:spPr bwMode="auto">
          <a:xfrm>
            <a:off x="5410200" y="83820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4" name="Text Box 29"/>
          <p:cNvSpPr txBox="1">
            <a:spLocks noChangeArrowheads="1"/>
          </p:cNvSpPr>
          <p:nvPr/>
        </p:nvSpPr>
        <p:spPr bwMode="auto">
          <a:xfrm>
            <a:off x="9144000" y="746125"/>
            <a:ext cx="20574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sz="2000" dirty="0">
                <a:latin typeface="Times New Roman" panose="02020603050405020304" pitchFamily="18" charset="0"/>
              </a:rPr>
              <a:t>A1</a:t>
            </a:r>
            <a:r>
              <a:rPr lang="en-US" altLang="en-US" sz="2000" baseline="30000" dirty="0">
                <a:latin typeface="Times New Roman" panose="02020603050405020304" pitchFamily="18" charset="0"/>
              </a:rPr>
              <a:t> </a:t>
            </a:r>
            <a:r>
              <a:rPr lang="en-US" altLang="en-US" sz="2000" dirty="0">
                <a:latin typeface="Times New Roman" panose="02020603050405020304" pitchFamily="18" charset="0"/>
              </a:rPr>
              <a:t>  1      2      3</a:t>
            </a:r>
          </a:p>
          <a:p>
            <a:pPr>
              <a:spcBef>
                <a:spcPct val="50000"/>
              </a:spcBef>
            </a:pPr>
            <a:r>
              <a:rPr lang="en-US" altLang="en-US" sz="2000" dirty="0">
                <a:latin typeface="Times New Roman" panose="02020603050405020304" pitchFamily="18" charset="0"/>
              </a:rPr>
              <a:t>1      0     4     11</a:t>
            </a:r>
          </a:p>
          <a:p>
            <a:pPr>
              <a:spcBef>
                <a:spcPct val="50000"/>
              </a:spcBef>
            </a:pPr>
            <a:r>
              <a:rPr lang="en-US" altLang="en-US" sz="2000" dirty="0">
                <a:latin typeface="Times New Roman" panose="02020603050405020304" pitchFamily="18" charset="0"/>
              </a:rPr>
              <a:t>2      6     0      2</a:t>
            </a:r>
          </a:p>
          <a:p>
            <a:pPr>
              <a:spcBef>
                <a:spcPct val="50000"/>
              </a:spcBef>
              <a:buFontTx/>
              <a:buAutoNum type="arabicPlain" startAt="3"/>
            </a:pPr>
            <a:r>
              <a:rPr lang="en-US" altLang="en-US" sz="2000" dirty="0">
                <a:latin typeface="Times New Roman" panose="02020603050405020304" pitchFamily="18" charset="0"/>
              </a:rPr>
              <a:t>  3    7</a:t>
            </a:r>
            <a:r>
              <a:rPr lang="en-US" altLang="en-US" sz="2000" dirty="0">
                <a:latin typeface="Times New Roman" panose="02020603050405020304" pitchFamily="18" charset="0"/>
                <a:cs typeface="Times New Roman" panose="02020603050405020304" pitchFamily="18" charset="0"/>
              </a:rPr>
              <a:t>      0</a:t>
            </a:r>
          </a:p>
          <a:p>
            <a:pPr>
              <a:spcBef>
                <a:spcPct val="50000"/>
              </a:spcBef>
            </a:pPr>
            <a:r>
              <a:rPr lang="en-US" altLang="en-US" sz="2000" dirty="0">
                <a:latin typeface="Times New Roman" panose="02020603050405020304" pitchFamily="18" charset="0"/>
                <a:cs typeface="Times New Roman" panose="02020603050405020304" pitchFamily="18" charset="0"/>
              </a:rPr>
              <a:t>          </a:t>
            </a:r>
          </a:p>
          <a:p>
            <a:pPr>
              <a:spcBef>
                <a:spcPct val="50000"/>
              </a:spcBef>
            </a:pPr>
            <a:r>
              <a:rPr lang="en-US" altLang="en-US" sz="2000" dirty="0">
                <a:latin typeface="Times New Roman" panose="02020603050405020304" pitchFamily="18" charset="0"/>
                <a:cs typeface="Times New Roman" panose="02020603050405020304" pitchFamily="18" charset="0"/>
              </a:rPr>
              <a:t>          A</a:t>
            </a:r>
            <a:r>
              <a:rPr lang="en-US" altLang="en-US" sz="2000" baseline="30000" dirty="0">
                <a:latin typeface="Times New Roman" panose="02020603050405020304" pitchFamily="18" charset="0"/>
                <a:cs typeface="Times New Roman" panose="02020603050405020304" pitchFamily="18" charset="0"/>
              </a:rPr>
              <a:t>1</a:t>
            </a:r>
          </a:p>
        </p:txBody>
      </p:sp>
      <p:sp>
        <p:nvSpPr>
          <p:cNvPr id="24595" name="Line 30"/>
          <p:cNvSpPr>
            <a:spLocks noChangeShapeType="1"/>
          </p:cNvSpPr>
          <p:nvPr/>
        </p:nvSpPr>
        <p:spPr bwMode="auto">
          <a:xfrm>
            <a:off x="9144000" y="1168400"/>
            <a:ext cx="175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6" name="Line 31"/>
          <p:cNvSpPr>
            <a:spLocks noChangeShapeType="1"/>
          </p:cNvSpPr>
          <p:nvPr/>
        </p:nvSpPr>
        <p:spPr bwMode="auto">
          <a:xfrm>
            <a:off x="9601200" y="762001"/>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7" name="Text Box 32"/>
          <p:cNvSpPr txBox="1">
            <a:spLocks noChangeArrowheads="1"/>
          </p:cNvSpPr>
          <p:nvPr/>
        </p:nvSpPr>
        <p:spPr bwMode="auto">
          <a:xfrm>
            <a:off x="4876800" y="3962401"/>
            <a:ext cx="20574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sz="2000">
                <a:latin typeface="Times New Roman" panose="02020603050405020304" pitchFamily="18" charset="0"/>
              </a:rPr>
              <a:t>A</a:t>
            </a:r>
            <a:r>
              <a:rPr lang="en-US" altLang="en-US" sz="2000" baseline="30000">
                <a:latin typeface="Times New Roman" panose="02020603050405020304" pitchFamily="18" charset="0"/>
              </a:rPr>
              <a:t>2 </a:t>
            </a:r>
            <a:r>
              <a:rPr lang="en-US" altLang="en-US" sz="2000">
                <a:latin typeface="Times New Roman" panose="02020603050405020304" pitchFamily="18" charset="0"/>
              </a:rPr>
              <a:t>   1     2      3</a:t>
            </a:r>
          </a:p>
          <a:p>
            <a:pPr>
              <a:spcBef>
                <a:spcPct val="50000"/>
              </a:spcBef>
            </a:pPr>
            <a:r>
              <a:rPr lang="en-US" altLang="en-US" sz="2000">
                <a:latin typeface="Times New Roman" panose="02020603050405020304" pitchFamily="18" charset="0"/>
              </a:rPr>
              <a:t>1      0     4     6</a:t>
            </a:r>
          </a:p>
          <a:p>
            <a:pPr>
              <a:spcBef>
                <a:spcPct val="50000"/>
              </a:spcBef>
            </a:pPr>
            <a:r>
              <a:rPr lang="en-US" altLang="en-US" sz="2000">
                <a:latin typeface="Times New Roman" panose="02020603050405020304" pitchFamily="18" charset="0"/>
              </a:rPr>
              <a:t>2      6     0      2</a:t>
            </a:r>
          </a:p>
          <a:p>
            <a:pPr>
              <a:spcBef>
                <a:spcPct val="50000"/>
              </a:spcBef>
              <a:buFontTx/>
              <a:buAutoNum type="arabicPlain" startAt="3"/>
            </a:pPr>
            <a:r>
              <a:rPr lang="en-US" altLang="en-US" sz="2000">
                <a:latin typeface="Times New Roman" panose="02020603050405020304" pitchFamily="18" charset="0"/>
              </a:rPr>
              <a:t>3    7</a:t>
            </a:r>
            <a:r>
              <a:rPr lang="en-US" altLang="en-US" sz="2000">
                <a:latin typeface="Times New Roman" panose="02020603050405020304" pitchFamily="18" charset="0"/>
                <a:cs typeface="Times New Roman" panose="02020603050405020304" pitchFamily="18" charset="0"/>
              </a:rPr>
              <a:t>     0</a:t>
            </a:r>
          </a:p>
          <a:p>
            <a:pPr>
              <a:spcBef>
                <a:spcPct val="50000"/>
              </a:spcBef>
            </a:pPr>
            <a:r>
              <a:rPr lang="en-US" altLang="en-US" sz="2000">
                <a:latin typeface="Times New Roman" panose="02020603050405020304" pitchFamily="18" charset="0"/>
                <a:cs typeface="Times New Roman" panose="02020603050405020304" pitchFamily="18" charset="0"/>
              </a:rPr>
              <a:t>          </a:t>
            </a:r>
          </a:p>
          <a:p>
            <a:pPr>
              <a:spcBef>
                <a:spcPct val="50000"/>
              </a:spcBef>
            </a:pPr>
            <a:r>
              <a:rPr lang="en-US" altLang="en-US" sz="2000">
                <a:latin typeface="Times New Roman" panose="02020603050405020304" pitchFamily="18" charset="0"/>
                <a:cs typeface="Times New Roman" panose="02020603050405020304" pitchFamily="18" charset="0"/>
              </a:rPr>
              <a:t>          A</a:t>
            </a:r>
            <a:r>
              <a:rPr lang="en-US" altLang="en-US" sz="2000" baseline="30000">
                <a:latin typeface="Times New Roman" panose="02020603050405020304" pitchFamily="18" charset="0"/>
                <a:cs typeface="Times New Roman" panose="02020603050405020304" pitchFamily="18" charset="0"/>
              </a:rPr>
              <a:t>2</a:t>
            </a:r>
          </a:p>
        </p:txBody>
      </p:sp>
      <p:sp>
        <p:nvSpPr>
          <p:cNvPr id="24598" name="Line 33"/>
          <p:cNvSpPr>
            <a:spLocks noChangeShapeType="1"/>
          </p:cNvSpPr>
          <p:nvPr/>
        </p:nvSpPr>
        <p:spPr bwMode="auto">
          <a:xfrm>
            <a:off x="4876800" y="4343400"/>
            <a:ext cx="175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9" name="Line 34"/>
          <p:cNvSpPr>
            <a:spLocks noChangeShapeType="1"/>
          </p:cNvSpPr>
          <p:nvPr/>
        </p:nvSpPr>
        <p:spPr bwMode="auto">
          <a:xfrm>
            <a:off x="5334000" y="403860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0" name="Text Box 38"/>
          <p:cNvSpPr txBox="1">
            <a:spLocks noChangeArrowheads="1"/>
          </p:cNvSpPr>
          <p:nvPr/>
        </p:nvSpPr>
        <p:spPr bwMode="auto">
          <a:xfrm>
            <a:off x="7848600" y="3962401"/>
            <a:ext cx="20574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sz="2000">
                <a:latin typeface="Times New Roman" panose="02020603050405020304" pitchFamily="18" charset="0"/>
              </a:rPr>
              <a:t>A</a:t>
            </a:r>
            <a:r>
              <a:rPr lang="en-US" altLang="en-US" sz="2000" baseline="30000">
                <a:latin typeface="Times New Roman" panose="02020603050405020304" pitchFamily="18" charset="0"/>
              </a:rPr>
              <a:t>3</a:t>
            </a:r>
            <a:r>
              <a:rPr lang="en-US" altLang="en-US" sz="2000">
                <a:latin typeface="Times New Roman" panose="02020603050405020304" pitchFamily="18" charset="0"/>
              </a:rPr>
              <a:t>   1     2      3</a:t>
            </a:r>
          </a:p>
          <a:p>
            <a:pPr>
              <a:spcBef>
                <a:spcPct val="50000"/>
              </a:spcBef>
            </a:pPr>
            <a:r>
              <a:rPr lang="en-US" altLang="en-US" sz="2000">
                <a:latin typeface="Times New Roman" panose="02020603050405020304" pitchFamily="18" charset="0"/>
              </a:rPr>
              <a:t>1      0     4     6</a:t>
            </a:r>
          </a:p>
          <a:p>
            <a:pPr>
              <a:spcBef>
                <a:spcPct val="50000"/>
              </a:spcBef>
            </a:pPr>
            <a:r>
              <a:rPr lang="en-US" altLang="en-US" sz="2000">
                <a:latin typeface="Times New Roman" panose="02020603050405020304" pitchFamily="18" charset="0"/>
              </a:rPr>
              <a:t>2      5     0      2</a:t>
            </a:r>
          </a:p>
          <a:p>
            <a:pPr>
              <a:spcBef>
                <a:spcPct val="50000"/>
              </a:spcBef>
              <a:buFontTx/>
              <a:buAutoNum type="arabicPlain" startAt="3"/>
            </a:pPr>
            <a:r>
              <a:rPr lang="en-US" altLang="en-US" sz="2000">
                <a:latin typeface="Times New Roman" panose="02020603050405020304" pitchFamily="18" charset="0"/>
              </a:rPr>
              <a:t>3    7</a:t>
            </a:r>
            <a:r>
              <a:rPr lang="en-US" altLang="en-US" sz="2000">
                <a:latin typeface="Times New Roman" panose="02020603050405020304" pitchFamily="18" charset="0"/>
                <a:cs typeface="Times New Roman" panose="02020603050405020304" pitchFamily="18" charset="0"/>
              </a:rPr>
              <a:t>     0</a:t>
            </a:r>
          </a:p>
          <a:p>
            <a:pPr>
              <a:spcBef>
                <a:spcPct val="50000"/>
              </a:spcBef>
            </a:pPr>
            <a:r>
              <a:rPr lang="en-US" altLang="en-US" sz="2000">
                <a:latin typeface="Times New Roman" panose="02020603050405020304" pitchFamily="18" charset="0"/>
                <a:cs typeface="Times New Roman" panose="02020603050405020304" pitchFamily="18" charset="0"/>
              </a:rPr>
              <a:t>          </a:t>
            </a:r>
          </a:p>
          <a:p>
            <a:pPr>
              <a:spcBef>
                <a:spcPct val="50000"/>
              </a:spcBef>
            </a:pPr>
            <a:r>
              <a:rPr lang="en-US" altLang="en-US" sz="2000">
                <a:latin typeface="Times New Roman" panose="02020603050405020304" pitchFamily="18" charset="0"/>
                <a:cs typeface="Times New Roman" panose="02020603050405020304" pitchFamily="18" charset="0"/>
              </a:rPr>
              <a:t>          A</a:t>
            </a:r>
            <a:r>
              <a:rPr lang="en-US" altLang="en-US" sz="2000" baseline="30000">
                <a:latin typeface="Times New Roman" panose="02020603050405020304" pitchFamily="18" charset="0"/>
                <a:cs typeface="Times New Roman" panose="02020603050405020304" pitchFamily="18" charset="0"/>
              </a:rPr>
              <a:t>3</a:t>
            </a:r>
          </a:p>
        </p:txBody>
      </p:sp>
      <p:sp>
        <p:nvSpPr>
          <p:cNvPr id="24601" name="Line 39"/>
          <p:cNvSpPr>
            <a:spLocks noChangeShapeType="1"/>
          </p:cNvSpPr>
          <p:nvPr/>
        </p:nvSpPr>
        <p:spPr bwMode="auto">
          <a:xfrm>
            <a:off x="7848600" y="4343400"/>
            <a:ext cx="175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2" name="Line 40"/>
          <p:cNvSpPr>
            <a:spLocks noChangeShapeType="1"/>
          </p:cNvSpPr>
          <p:nvPr/>
        </p:nvSpPr>
        <p:spPr bwMode="auto">
          <a:xfrm>
            <a:off x="8305800" y="4038600"/>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3" name="Text Box 41"/>
          <p:cNvSpPr txBox="1">
            <a:spLocks noChangeArrowheads="1"/>
          </p:cNvSpPr>
          <p:nvPr/>
        </p:nvSpPr>
        <p:spPr bwMode="auto">
          <a:xfrm>
            <a:off x="1828800" y="5410200"/>
            <a:ext cx="2743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50000"/>
              </a:spcBef>
            </a:pPr>
            <a:r>
              <a:rPr lang="en-US" altLang="en-US">
                <a:solidFill>
                  <a:srgbClr val="00FF00"/>
                </a:solidFill>
                <a:latin typeface="Bookman Old Style" panose="02050604050505020204" pitchFamily="18" charset="0"/>
              </a:rPr>
              <a:t>Fig: directed graph and associated matrices</a:t>
            </a:r>
          </a:p>
        </p:txBody>
      </p:sp>
    </p:spTree>
    <p:extLst>
      <p:ext uri="{BB962C8B-B14F-4D97-AF65-F5344CB8AC3E}">
        <p14:creationId xmlns:p14="http://schemas.microsoft.com/office/powerpoint/2010/main" val="330045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hiteboard&#10;&#10;Description automatically generated">
            <a:extLst>
              <a:ext uri="{FF2B5EF4-FFF2-40B4-BE49-F238E27FC236}">
                <a16:creationId xmlns:a16="http://schemas.microsoft.com/office/drawing/2014/main" id="{8C406A7D-EAB8-4E91-8E2F-E55EB6C6F3E2}"/>
              </a:ext>
            </a:extLst>
          </p:cNvPr>
          <p:cNvPicPr>
            <a:picLocks noChangeAspect="1"/>
          </p:cNvPicPr>
          <p:nvPr/>
        </p:nvPicPr>
        <p:blipFill rotWithShape="1">
          <a:blip r:embed="rId2">
            <a:extLst>
              <a:ext uri="{28A0092B-C50C-407E-A947-70E740481C1C}">
                <a14:useLocalDpi xmlns:a14="http://schemas.microsoft.com/office/drawing/2010/main" val="0"/>
              </a:ext>
            </a:extLst>
          </a:blip>
          <a:srcRect l="549" t="7851" r="21789" b="19476"/>
          <a:stretch/>
        </p:blipFill>
        <p:spPr>
          <a:xfrm rot="16200000">
            <a:off x="3555211" y="-1676284"/>
            <a:ext cx="5831854" cy="9706708"/>
          </a:xfrm>
          <a:prstGeom prst="rect">
            <a:avLst/>
          </a:prstGeom>
        </p:spPr>
      </p:pic>
    </p:spTree>
    <p:extLst>
      <p:ext uri="{BB962C8B-B14F-4D97-AF65-F5344CB8AC3E}">
        <p14:creationId xmlns:p14="http://schemas.microsoft.com/office/powerpoint/2010/main" val="37565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22C121-AD77-EB4F-ED36-146D9C236D1E}"/>
              </a:ext>
            </a:extLst>
          </p:cNvPr>
          <p:cNvSpPr txBox="1"/>
          <p:nvPr/>
        </p:nvSpPr>
        <p:spPr>
          <a:xfrm>
            <a:off x="1121112" y="1483531"/>
            <a:ext cx="10668811" cy="4133311"/>
          </a:xfrm>
          <a:prstGeom prst="rect">
            <a:avLst/>
          </a:prstGeom>
          <a:noFill/>
        </p:spPr>
        <p:txBody>
          <a:bodyPr wrap="square">
            <a:spAutoFit/>
          </a:bodyPr>
          <a:lstStyle/>
          <a:p>
            <a:pPr marL="285750" indent="-285750" algn="just">
              <a:lnSpc>
                <a:spcPct val="250000"/>
              </a:lnSpc>
              <a:buFont typeface="Wingdings" panose="05000000000000000000" pitchFamily="2" charset="2"/>
              <a:buChar char="Ø"/>
            </a:pPr>
            <a:r>
              <a:rPr lang="en-US" b="0" i="0" dirty="0">
                <a:solidFill>
                  <a:srgbClr val="333333"/>
                </a:solidFill>
                <a:effectLst/>
                <a:latin typeface="inter-regular"/>
              </a:rPr>
              <a:t>optimization problems mean that when we are trying to find out the </a:t>
            </a:r>
            <a:r>
              <a:rPr lang="en-US" b="1" i="0" dirty="0">
                <a:solidFill>
                  <a:srgbClr val="333333"/>
                </a:solidFill>
                <a:effectLst/>
                <a:latin typeface="inter-regular"/>
              </a:rPr>
              <a:t>minimum or the maximum solution of a problem.</a:t>
            </a:r>
            <a:r>
              <a:rPr lang="en-US" b="0" i="0" dirty="0">
                <a:solidFill>
                  <a:srgbClr val="333333"/>
                </a:solidFill>
                <a:effectLst/>
                <a:latin typeface="inter-regular"/>
              </a:rPr>
              <a:t> </a:t>
            </a:r>
          </a:p>
          <a:p>
            <a:pPr marL="285750" indent="-285750" algn="just">
              <a:lnSpc>
                <a:spcPct val="250000"/>
              </a:lnSpc>
              <a:buFont typeface="Wingdings" panose="05000000000000000000" pitchFamily="2" charset="2"/>
              <a:buChar char="Ø"/>
            </a:pPr>
            <a:r>
              <a:rPr lang="en-US" b="0" i="0" dirty="0">
                <a:solidFill>
                  <a:srgbClr val="333333"/>
                </a:solidFill>
                <a:effectLst/>
                <a:latin typeface="inter-regular"/>
              </a:rPr>
              <a:t>The dynamic programming guarantees </a:t>
            </a:r>
            <a:r>
              <a:rPr lang="en-US" b="0" i="0" dirty="0">
                <a:solidFill>
                  <a:srgbClr val="C00000"/>
                </a:solidFill>
                <a:effectLst/>
                <a:latin typeface="inter-regular"/>
              </a:rPr>
              <a:t>to find the optimal solution of a problem if the solution exists.</a:t>
            </a:r>
          </a:p>
          <a:p>
            <a:pPr marL="285750" indent="-285750" algn="just">
              <a:lnSpc>
                <a:spcPct val="250000"/>
              </a:lnSpc>
              <a:buFont typeface="Wingdings" panose="05000000000000000000" pitchFamily="2" charset="2"/>
              <a:buChar char="Ø"/>
            </a:pPr>
            <a:r>
              <a:rPr lang="en-US" b="0" i="0" dirty="0">
                <a:solidFill>
                  <a:srgbClr val="333333"/>
                </a:solidFill>
                <a:effectLst/>
                <a:latin typeface="inter-regular"/>
              </a:rPr>
              <a:t>The definition of dynamic programming says that it is a technique for </a:t>
            </a:r>
            <a:r>
              <a:rPr lang="en-US" b="1" i="0" dirty="0">
                <a:solidFill>
                  <a:srgbClr val="333333"/>
                </a:solidFill>
                <a:effectLst/>
                <a:latin typeface="inter-regular"/>
              </a:rPr>
              <a:t>solving a complex problem by first breaking into a collection of simpler subproblems, solving each subproblem just once, and then storing their solutions to avoid repetitive computations.</a:t>
            </a:r>
            <a:endParaRPr lang="en-US" b="1"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1567883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1BC0A-B76A-4189-9B66-4A35BC8A938F}"/>
              </a:ext>
            </a:extLst>
          </p:cNvPr>
          <p:cNvPicPr>
            <a:picLocks noChangeAspect="1"/>
          </p:cNvPicPr>
          <p:nvPr/>
        </p:nvPicPr>
        <p:blipFill rotWithShape="1">
          <a:blip r:embed="rId2"/>
          <a:srcRect l="37252" t="20513" r="37363" b="29377"/>
          <a:stretch/>
        </p:blipFill>
        <p:spPr>
          <a:xfrm>
            <a:off x="1728316" y="0"/>
            <a:ext cx="5747657" cy="6382141"/>
          </a:xfrm>
          <a:prstGeom prst="rect">
            <a:avLst/>
          </a:prstGeom>
        </p:spPr>
      </p:pic>
    </p:spTree>
    <p:extLst>
      <p:ext uri="{BB962C8B-B14F-4D97-AF65-F5344CB8AC3E}">
        <p14:creationId xmlns:p14="http://schemas.microsoft.com/office/powerpoint/2010/main" val="523260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D1A1D-8B88-4C83-8FB1-1A678F2AC8A6}"/>
              </a:ext>
            </a:extLst>
          </p:cNvPr>
          <p:cNvPicPr>
            <a:picLocks noChangeAspect="1"/>
          </p:cNvPicPr>
          <p:nvPr/>
        </p:nvPicPr>
        <p:blipFill rotWithShape="1">
          <a:blip r:embed="rId2"/>
          <a:srcRect l="28846" t="13627" r="42885" b="17509"/>
          <a:stretch/>
        </p:blipFill>
        <p:spPr>
          <a:xfrm>
            <a:off x="1326382" y="914400"/>
            <a:ext cx="3446585" cy="4722726"/>
          </a:xfrm>
          <a:prstGeom prst="rect">
            <a:avLst/>
          </a:prstGeom>
        </p:spPr>
      </p:pic>
      <p:pic>
        <p:nvPicPr>
          <p:cNvPr id="5" name="Picture 4">
            <a:extLst>
              <a:ext uri="{FF2B5EF4-FFF2-40B4-BE49-F238E27FC236}">
                <a16:creationId xmlns:a16="http://schemas.microsoft.com/office/drawing/2014/main" id="{D19487FC-AA30-47B5-8682-33AB9C7E66F7}"/>
              </a:ext>
            </a:extLst>
          </p:cNvPr>
          <p:cNvPicPr>
            <a:picLocks noChangeAspect="1"/>
          </p:cNvPicPr>
          <p:nvPr/>
        </p:nvPicPr>
        <p:blipFill rotWithShape="1">
          <a:blip r:embed="rId3"/>
          <a:srcRect l="16154" t="23736" r="39753" b="7399"/>
          <a:stretch/>
        </p:blipFill>
        <p:spPr>
          <a:xfrm>
            <a:off x="5489750" y="914400"/>
            <a:ext cx="5375868" cy="4722726"/>
          </a:xfrm>
          <a:prstGeom prst="rect">
            <a:avLst/>
          </a:prstGeom>
        </p:spPr>
      </p:pic>
    </p:spTree>
    <p:extLst>
      <p:ext uri="{BB962C8B-B14F-4D97-AF65-F5344CB8AC3E}">
        <p14:creationId xmlns:p14="http://schemas.microsoft.com/office/powerpoint/2010/main" val="2318599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1A310-6070-47CC-909C-125DA0F61D5D}"/>
              </a:ext>
            </a:extLst>
          </p:cNvPr>
          <p:cNvSpPr>
            <a:spLocks noGrp="1"/>
          </p:cNvSpPr>
          <p:nvPr>
            <p:ph type="title"/>
          </p:nvPr>
        </p:nvSpPr>
        <p:spPr/>
        <p:txBody>
          <a:bodyPr>
            <a:normAutofit/>
          </a:bodyPr>
          <a:lstStyle/>
          <a:p>
            <a:r>
              <a:rPr lang="en-US" sz="2800" b="0" i="0" u="none" strike="noStrike" baseline="0" dirty="0">
                <a:latin typeface="Times New Roman" panose="02020603050405020304" pitchFamily="18" charset="0"/>
              </a:rPr>
              <a:t> Function to compute lengths of shortest paths</a:t>
            </a:r>
            <a:endParaRPr lang="en-US" sz="6000" dirty="0"/>
          </a:p>
        </p:txBody>
      </p:sp>
      <p:pic>
        <p:nvPicPr>
          <p:cNvPr id="5" name="Content Placeholder 4">
            <a:extLst>
              <a:ext uri="{FF2B5EF4-FFF2-40B4-BE49-F238E27FC236}">
                <a16:creationId xmlns:a16="http://schemas.microsoft.com/office/drawing/2014/main" id="{02344689-4A82-4A4C-B811-BAD8D2869D06}"/>
              </a:ext>
            </a:extLst>
          </p:cNvPr>
          <p:cNvPicPr>
            <a:picLocks noGrp="1" noChangeAspect="1"/>
          </p:cNvPicPr>
          <p:nvPr>
            <p:ph idx="1"/>
          </p:nvPr>
        </p:nvPicPr>
        <p:blipFill rotWithShape="1">
          <a:blip r:embed="rId2"/>
          <a:srcRect l="6266" t="17942" r="17692" b="20306"/>
          <a:stretch/>
        </p:blipFill>
        <p:spPr>
          <a:xfrm>
            <a:off x="1147074" y="1569620"/>
            <a:ext cx="10050251" cy="4590857"/>
          </a:xfrm>
        </p:spPr>
      </p:pic>
    </p:spTree>
    <p:extLst>
      <p:ext uri="{BB962C8B-B14F-4D97-AF65-F5344CB8AC3E}">
        <p14:creationId xmlns:p14="http://schemas.microsoft.com/office/powerpoint/2010/main" val="1067922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cstate="print">
            <a:extLst>
              <a:ext uri="{28A0092B-C50C-407E-A947-70E740481C1C}">
                <a14:useLocalDpi xmlns:a14="http://schemas.microsoft.com/office/drawing/2010/main" val="0"/>
              </a:ext>
            </a:extLst>
          </a:blip>
          <a:srcRect l="12043" t="39895" r="7694" b="26574"/>
          <a:stretch/>
        </p:blipFill>
        <p:spPr bwMode="auto">
          <a:xfrm>
            <a:off x="2554664" y="1923068"/>
            <a:ext cx="5186562" cy="2972359"/>
          </a:xfrm>
          <a:prstGeom prst="rect">
            <a:avLst/>
          </a:prstGeom>
          <a:ln>
            <a:noFill/>
          </a:ln>
          <a:extLst>
            <a:ext uri="{53640926-AAD7-44D8-BBD7-CCE9431645EC}">
              <a14:shadowObscured xmlns:a14="http://schemas.microsoft.com/office/drawing/2010/main"/>
            </a:ext>
          </a:extLst>
        </p:spPr>
      </p:pic>
      <p:sp>
        <p:nvSpPr>
          <p:cNvPr id="3" name="Title 2"/>
          <p:cNvSpPr>
            <a:spLocks noGrp="1"/>
          </p:cNvSpPr>
          <p:nvPr>
            <p:ph type="title"/>
          </p:nvPr>
        </p:nvSpPr>
        <p:spPr/>
        <p:txBody>
          <a:bodyPr/>
          <a:lstStyle/>
          <a:p>
            <a:r>
              <a:rPr lang="en-US" dirty="0"/>
              <a:t>Problem 2</a:t>
            </a:r>
            <a:endParaRPr lang="en-IN" dirty="0"/>
          </a:p>
        </p:txBody>
      </p:sp>
    </p:spTree>
    <p:extLst>
      <p:ext uri="{BB962C8B-B14F-4D97-AF65-F5344CB8AC3E}">
        <p14:creationId xmlns:p14="http://schemas.microsoft.com/office/powerpoint/2010/main" val="1513995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3" name="Table 2"/>
          <p:cNvGraphicFramePr>
            <a:graphicFrameLocks noGrp="1"/>
          </p:cNvGraphicFramePr>
          <p:nvPr/>
        </p:nvGraphicFramePr>
        <p:xfrm>
          <a:off x="1187777" y="2234153"/>
          <a:ext cx="7958128" cy="3968683"/>
        </p:xfrm>
        <a:graphic>
          <a:graphicData uri="http://schemas.openxmlformats.org/drawingml/2006/table">
            <a:tbl>
              <a:tblPr firstRow="1" firstCol="1" bandRow="1"/>
              <a:tblGrid>
                <a:gridCol w="7958128">
                  <a:extLst>
                    <a:ext uri="{9D8B030D-6E8A-4147-A177-3AD203B41FA5}">
                      <a16:colId xmlns:a16="http://schemas.microsoft.com/office/drawing/2014/main" val="20000"/>
                    </a:ext>
                  </a:extLst>
                </a:gridCol>
              </a:tblGrid>
              <a:tr h="3968683">
                <a:tc>
                  <a:txBody>
                    <a:bodyPr/>
                    <a:lstStyle/>
                    <a:p>
                      <a:pPr algn="just" fontAlgn="base">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Output:</a:t>
                      </a:r>
                      <a:endParaRPr lang="en-IN" sz="3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fontAlgn="base">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Shortest distance matrix</a:t>
                      </a:r>
                      <a:endParaRPr lang="en-IN" sz="3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fontAlgn="base">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0      5      8      9</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fontAlgn="base">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36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0      3      4</a:t>
                      </a:r>
                      <a:endParaRPr lang="en-IN" sz="4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fontAlgn="base">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6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    </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0     1</a:t>
                      </a:r>
                      <a:endParaRPr lang="en-IN" sz="4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fontAlgn="base">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6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    ∞    </a:t>
                      </a:r>
                      <a:r>
                        <a:rPr lang="en-US" sz="32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0</a:t>
                      </a:r>
                      <a:r>
                        <a:rPr lang="en-US" sz="36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IN" sz="4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8406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73DA82-BAC6-967D-E704-02E58561E64F}"/>
              </a:ext>
            </a:extLst>
          </p:cNvPr>
          <p:cNvSpPr txBox="1"/>
          <p:nvPr/>
        </p:nvSpPr>
        <p:spPr>
          <a:xfrm>
            <a:off x="1169749" y="564603"/>
            <a:ext cx="9939238" cy="880369"/>
          </a:xfrm>
          <a:prstGeom prst="rect">
            <a:avLst/>
          </a:prstGeom>
          <a:noFill/>
        </p:spPr>
        <p:txBody>
          <a:bodyPr wrap="square">
            <a:spAutoFit/>
          </a:bodyPr>
          <a:lstStyle/>
          <a:p>
            <a:pPr algn="just">
              <a:lnSpc>
                <a:spcPct val="150000"/>
              </a:lnSpc>
            </a:pPr>
            <a:r>
              <a:rPr lang="en-US" b="1" i="0">
                <a:solidFill>
                  <a:srgbClr val="333333"/>
                </a:solidFill>
                <a:effectLst/>
                <a:latin typeface="inter-bold"/>
              </a:rPr>
              <a:t> example.</a:t>
            </a:r>
            <a:endParaRPr lang="en-US" b="0" i="0">
              <a:solidFill>
                <a:srgbClr val="333333"/>
              </a:solidFill>
              <a:effectLst/>
              <a:latin typeface="inter-regular"/>
            </a:endParaRPr>
          </a:p>
          <a:p>
            <a:pPr algn="just">
              <a:lnSpc>
                <a:spcPct val="150000"/>
              </a:lnSpc>
            </a:pPr>
            <a:r>
              <a:rPr lang="en-US" b="1" i="0">
                <a:solidFill>
                  <a:srgbClr val="333333"/>
                </a:solidFill>
                <a:effectLst/>
                <a:latin typeface="inter-bold"/>
              </a:rPr>
              <a:t> 	Consider an example of the Fibonacci series. The following series is the Fibonacci series:</a:t>
            </a:r>
            <a:endParaRPr lang="en-US" b="0" i="0" dirty="0">
              <a:solidFill>
                <a:srgbClr val="333333"/>
              </a:solidFill>
              <a:effectLst/>
              <a:latin typeface="inter-regular"/>
            </a:endParaRPr>
          </a:p>
        </p:txBody>
      </p:sp>
      <p:sp>
        <p:nvSpPr>
          <p:cNvPr id="5" name="TextBox 4">
            <a:extLst>
              <a:ext uri="{FF2B5EF4-FFF2-40B4-BE49-F238E27FC236}">
                <a16:creationId xmlns:a16="http://schemas.microsoft.com/office/drawing/2014/main" id="{CD2B39D3-ECEA-8896-E138-BDA506F46B14}"/>
              </a:ext>
            </a:extLst>
          </p:cNvPr>
          <p:cNvSpPr txBox="1"/>
          <p:nvPr/>
        </p:nvSpPr>
        <p:spPr>
          <a:xfrm>
            <a:off x="1481035" y="1632811"/>
            <a:ext cx="9229117" cy="2784737"/>
          </a:xfrm>
          <a:prstGeom prst="rect">
            <a:avLst/>
          </a:prstGeom>
          <a:noFill/>
        </p:spPr>
        <p:txBody>
          <a:bodyPr wrap="square">
            <a:spAutoFit/>
          </a:bodyPr>
          <a:lstStyle/>
          <a:p>
            <a:pPr algn="just">
              <a:lnSpc>
                <a:spcPct val="200000"/>
              </a:lnSpc>
            </a:pPr>
            <a:r>
              <a:rPr lang="en-US" b="1" i="0" dirty="0">
                <a:solidFill>
                  <a:srgbClr val="333333"/>
                </a:solidFill>
                <a:effectLst/>
                <a:latin typeface="inter-bold"/>
              </a:rPr>
              <a:t>0, 1, 1, 2, 3, 5, 8, 13, 21, 34, 55, 89, 144, ,…</a:t>
            </a:r>
            <a:endParaRPr lang="en-US" b="0" i="0" dirty="0">
              <a:solidFill>
                <a:srgbClr val="333333"/>
              </a:solidFill>
              <a:effectLst/>
              <a:latin typeface="inter-regular"/>
            </a:endParaRPr>
          </a:p>
          <a:p>
            <a:pPr algn="just">
              <a:lnSpc>
                <a:spcPct val="200000"/>
              </a:lnSpc>
            </a:pPr>
            <a:r>
              <a:rPr lang="en-US" b="0" i="0" dirty="0">
                <a:solidFill>
                  <a:srgbClr val="333333"/>
                </a:solidFill>
                <a:effectLst/>
                <a:latin typeface="inter-regular"/>
              </a:rPr>
              <a:t>Mathematically, we could write each of the terms using the below formula:</a:t>
            </a:r>
          </a:p>
          <a:p>
            <a:pPr algn="just">
              <a:lnSpc>
                <a:spcPct val="200000"/>
              </a:lnSpc>
            </a:pPr>
            <a:r>
              <a:rPr lang="en-US" b="1" i="0" dirty="0">
                <a:solidFill>
                  <a:srgbClr val="333333"/>
                </a:solidFill>
                <a:effectLst/>
                <a:latin typeface="inter-bold"/>
              </a:rPr>
              <a:t>F(n) = F(n-1) + F(n-2),</a:t>
            </a:r>
            <a:endParaRPr lang="en-US" b="0" i="0" dirty="0">
              <a:solidFill>
                <a:srgbClr val="333333"/>
              </a:solidFill>
              <a:effectLst/>
              <a:latin typeface="inter-regular"/>
            </a:endParaRPr>
          </a:p>
          <a:p>
            <a:pPr algn="just">
              <a:lnSpc>
                <a:spcPct val="200000"/>
              </a:lnSpc>
            </a:pPr>
            <a:r>
              <a:rPr lang="en-US" b="0" i="0" dirty="0">
                <a:solidFill>
                  <a:srgbClr val="333333"/>
                </a:solidFill>
                <a:effectLst/>
                <a:latin typeface="inter-regular"/>
              </a:rPr>
              <a:t>With the base values F(0) = 0, and F(1) = 1. To calculate the other numbers, we follow the above relationship. For example, F(2) is the sum </a:t>
            </a:r>
            <a:r>
              <a:rPr lang="en-US" b="1" i="0" dirty="0">
                <a:solidFill>
                  <a:srgbClr val="333333"/>
                </a:solidFill>
                <a:effectLst/>
                <a:latin typeface="inter-bold"/>
              </a:rPr>
              <a:t>f(0)</a:t>
            </a:r>
            <a:r>
              <a:rPr lang="en-US" b="0" i="0" dirty="0">
                <a:solidFill>
                  <a:srgbClr val="333333"/>
                </a:solidFill>
                <a:effectLst/>
                <a:latin typeface="inter-regular"/>
              </a:rPr>
              <a:t> and </a:t>
            </a:r>
            <a:r>
              <a:rPr lang="en-US" b="1" i="0" dirty="0">
                <a:solidFill>
                  <a:srgbClr val="333333"/>
                </a:solidFill>
                <a:effectLst/>
                <a:latin typeface="inter-bold"/>
              </a:rPr>
              <a:t>f(1),</a:t>
            </a:r>
            <a:r>
              <a:rPr lang="en-US" b="0" i="0" dirty="0">
                <a:solidFill>
                  <a:srgbClr val="333333"/>
                </a:solidFill>
                <a:effectLst/>
                <a:latin typeface="inter-regular"/>
              </a:rPr>
              <a:t> which is equal to 1.</a:t>
            </a:r>
          </a:p>
        </p:txBody>
      </p:sp>
    </p:spTree>
    <p:extLst>
      <p:ext uri="{BB962C8B-B14F-4D97-AF65-F5344CB8AC3E}">
        <p14:creationId xmlns:p14="http://schemas.microsoft.com/office/powerpoint/2010/main" val="3206601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72E32B-E31C-09EF-5D98-624405BDC468}"/>
              </a:ext>
            </a:extLst>
          </p:cNvPr>
          <p:cNvSpPr txBox="1"/>
          <p:nvPr/>
        </p:nvSpPr>
        <p:spPr>
          <a:xfrm>
            <a:off x="1082200" y="542836"/>
            <a:ext cx="10347799" cy="1295868"/>
          </a:xfrm>
          <a:prstGeom prst="rect">
            <a:avLst/>
          </a:prstGeom>
          <a:noFill/>
        </p:spPr>
        <p:txBody>
          <a:bodyPr wrap="square">
            <a:spAutoFit/>
          </a:bodyPr>
          <a:lstStyle/>
          <a:p>
            <a:pPr algn="just">
              <a:lnSpc>
                <a:spcPct val="150000"/>
              </a:lnSpc>
            </a:pPr>
            <a:r>
              <a:rPr lang="en-US" b="1" i="0" dirty="0">
                <a:solidFill>
                  <a:srgbClr val="610B4B"/>
                </a:solidFill>
                <a:effectLst/>
                <a:latin typeface="erdana"/>
              </a:rPr>
              <a:t>How can we calculate F(20)?</a:t>
            </a:r>
          </a:p>
          <a:p>
            <a:pPr algn="just">
              <a:lnSpc>
                <a:spcPct val="150000"/>
              </a:lnSpc>
            </a:pPr>
            <a:r>
              <a:rPr lang="en-US" b="0" i="0" dirty="0">
                <a:solidFill>
                  <a:srgbClr val="333333"/>
                </a:solidFill>
                <a:effectLst/>
                <a:latin typeface="inter-regular"/>
              </a:rPr>
              <a:t>The F(20) term will be calculated using the nth formula of the Fibonacci series. The below figure shows that how F(20) is calculated.</a:t>
            </a:r>
          </a:p>
        </p:txBody>
      </p:sp>
      <p:pic>
        <p:nvPicPr>
          <p:cNvPr id="1026" name="Picture 2" descr="Dynamic Programming">
            <a:extLst>
              <a:ext uri="{FF2B5EF4-FFF2-40B4-BE49-F238E27FC236}">
                <a16:creationId xmlns:a16="http://schemas.microsoft.com/office/drawing/2014/main" id="{74569B4E-933B-29D0-FCBD-57BF01137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142" y="1819477"/>
            <a:ext cx="6727108" cy="457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419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2D0714-4429-2AAD-912C-7C2F5E021625}"/>
              </a:ext>
            </a:extLst>
          </p:cNvPr>
          <p:cNvSpPr txBox="1"/>
          <p:nvPr/>
        </p:nvSpPr>
        <p:spPr>
          <a:xfrm>
            <a:off x="963037" y="899092"/>
            <a:ext cx="10875523" cy="5351914"/>
          </a:xfrm>
          <a:prstGeom prst="rect">
            <a:avLst/>
          </a:prstGeom>
          <a:noFill/>
        </p:spPr>
        <p:txBody>
          <a:bodyPr wrap="square">
            <a:spAutoFit/>
          </a:bodyPr>
          <a:lstStyle/>
          <a:p>
            <a:pPr marL="285750" indent="-285750" algn="just">
              <a:lnSpc>
                <a:spcPct val="250000"/>
              </a:lnSpc>
              <a:buFont typeface="Arial" panose="020B0604020202020204" pitchFamily="34" charset="0"/>
              <a:buChar char="•"/>
            </a:pPr>
            <a:r>
              <a:rPr lang="en-US" sz="2000" b="0" i="0" dirty="0">
                <a:solidFill>
                  <a:srgbClr val="333333"/>
                </a:solidFill>
                <a:effectLst/>
                <a:latin typeface="inter-regular"/>
              </a:rPr>
              <a:t>As we can observe in the above figure that F(20) is calculated as the sum of F(19) and F(18).</a:t>
            </a:r>
          </a:p>
          <a:p>
            <a:pPr marL="285750" indent="-285750" algn="just">
              <a:lnSpc>
                <a:spcPct val="250000"/>
              </a:lnSpc>
              <a:buFont typeface="Arial" panose="020B0604020202020204" pitchFamily="34" charset="0"/>
              <a:buChar char="•"/>
            </a:pPr>
            <a:r>
              <a:rPr lang="en-US" sz="2000" b="0" i="0" dirty="0">
                <a:solidFill>
                  <a:srgbClr val="333333"/>
                </a:solidFill>
                <a:effectLst/>
                <a:latin typeface="inter-regular"/>
              </a:rPr>
              <a:t> In the dynamic programming approach, we try to divide the problem into the similar subproblems. </a:t>
            </a:r>
          </a:p>
          <a:p>
            <a:pPr marL="285750" indent="-285750" algn="just">
              <a:lnSpc>
                <a:spcPct val="250000"/>
              </a:lnSpc>
              <a:buFont typeface="Arial" panose="020B0604020202020204" pitchFamily="34" charset="0"/>
              <a:buChar char="•"/>
            </a:pPr>
            <a:r>
              <a:rPr lang="en-US" sz="2000" b="0" i="0" dirty="0">
                <a:solidFill>
                  <a:srgbClr val="333333"/>
                </a:solidFill>
                <a:effectLst/>
                <a:latin typeface="inter-regular"/>
              </a:rPr>
              <a:t>We are following this approach in the above case where F(20) into the similar subproblems, i.e., F(19) and F(18). </a:t>
            </a:r>
          </a:p>
          <a:p>
            <a:pPr marL="285750" indent="-285750" algn="just">
              <a:lnSpc>
                <a:spcPct val="250000"/>
              </a:lnSpc>
              <a:buFont typeface="Arial" panose="020B0604020202020204" pitchFamily="34" charset="0"/>
              <a:buChar char="•"/>
            </a:pPr>
            <a:r>
              <a:rPr lang="en-US" sz="2000" b="0" i="0" dirty="0">
                <a:solidFill>
                  <a:srgbClr val="333333"/>
                </a:solidFill>
                <a:effectLst/>
                <a:latin typeface="inter-regular"/>
              </a:rPr>
              <a:t>If we recap the definition of dynamic programming that it says the similar subproblem should not be computed more than once. </a:t>
            </a:r>
          </a:p>
          <a:p>
            <a:pPr marL="285750" indent="-285750" algn="just">
              <a:lnSpc>
                <a:spcPct val="250000"/>
              </a:lnSpc>
              <a:buFont typeface="Arial" panose="020B0604020202020204" pitchFamily="34" charset="0"/>
              <a:buChar char="•"/>
            </a:pPr>
            <a:r>
              <a:rPr lang="en-US" sz="2000" b="0" i="0" dirty="0">
                <a:solidFill>
                  <a:srgbClr val="333333"/>
                </a:solidFill>
                <a:effectLst/>
                <a:latin typeface="inter-regular"/>
              </a:rPr>
              <a:t> In the above example, F(18) is calculated two times; similarly, F(17) is also calculated twice. </a:t>
            </a:r>
            <a:endParaRPr lang="en-US" sz="2000" dirty="0"/>
          </a:p>
        </p:txBody>
      </p:sp>
    </p:spTree>
    <p:extLst>
      <p:ext uri="{BB962C8B-B14F-4D97-AF65-F5344CB8AC3E}">
        <p14:creationId xmlns:p14="http://schemas.microsoft.com/office/powerpoint/2010/main" val="523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587FC6-883F-5A74-4201-C0C18A4217A5}"/>
              </a:ext>
            </a:extLst>
          </p:cNvPr>
          <p:cNvSpPr txBox="1"/>
          <p:nvPr/>
        </p:nvSpPr>
        <p:spPr>
          <a:xfrm>
            <a:off x="953311" y="612843"/>
            <a:ext cx="10739336" cy="6108724"/>
          </a:xfrm>
          <a:prstGeom prst="rect">
            <a:avLst/>
          </a:prstGeom>
          <a:noFill/>
        </p:spPr>
        <p:txBody>
          <a:bodyPr wrap="square">
            <a:spAutoFit/>
          </a:bodyPr>
          <a:lstStyle/>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In the above example, if we calculate the F(18) in the right subtree, then it leads to the tremendous usage of resources and decreases the overall performance.</a:t>
            </a: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The solution to the above problem is to save the computed results in an array. </a:t>
            </a: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First, we calculate F(16) and F(17) and save their values in an array. </a:t>
            </a: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The F(18) is calculated by summing the values of F(17) and F(16), which are already saved in an array.</a:t>
            </a: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 The computed value of F(18) is saved in an array. The value of F(19) is calculated using the sum of F(18), and F(17), and their values are already saved in an array.</a:t>
            </a: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 The computed value of F(19) is stored in an array. </a:t>
            </a: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The value of F(20) can be calculated by adding the values of F(19) and F(18), and the values of both F(19) and F(18) are stored in an array. </a:t>
            </a:r>
          </a:p>
          <a:p>
            <a:pPr marL="285750" indent="-285750" algn="just">
              <a:lnSpc>
                <a:spcPct val="200000"/>
              </a:lnSpc>
              <a:buFont typeface="Wingdings" panose="05000000000000000000" pitchFamily="2" charset="2"/>
              <a:buChar char="Ø"/>
            </a:pPr>
            <a:r>
              <a:rPr lang="en-US" b="0" i="0" dirty="0">
                <a:solidFill>
                  <a:srgbClr val="333333"/>
                </a:solidFill>
                <a:effectLst/>
                <a:latin typeface="inter-regular"/>
              </a:rPr>
              <a:t>The final computed value of F(20) is stored in an array.</a:t>
            </a:r>
          </a:p>
        </p:txBody>
      </p:sp>
    </p:spTree>
    <p:extLst>
      <p:ext uri="{BB962C8B-B14F-4D97-AF65-F5344CB8AC3E}">
        <p14:creationId xmlns:p14="http://schemas.microsoft.com/office/powerpoint/2010/main" val="4195472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73001E-2969-8B2C-9C0F-9979FF4EE81C}"/>
              </a:ext>
            </a:extLst>
          </p:cNvPr>
          <p:cNvSpPr txBox="1"/>
          <p:nvPr/>
        </p:nvSpPr>
        <p:spPr>
          <a:xfrm>
            <a:off x="846306" y="0"/>
            <a:ext cx="10690697" cy="5904822"/>
          </a:xfrm>
          <a:prstGeom prst="rect">
            <a:avLst/>
          </a:prstGeom>
          <a:noFill/>
        </p:spPr>
        <p:txBody>
          <a:bodyPr wrap="square">
            <a:spAutoFit/>
          </a:bodyPr>
          <a:lstStyle/>
          <a:p>
            <a:pPr algn="just">
              <a:lnSpc>
                <a:spcPct val="250000"/>
              </a:lnSpc>
            </a:pPr>
            <a:r>
              <a:rPr lang="en-US" sz="2800" b="0" i="0" dirty="0">
                <a:solidFill>
                  <a:srgbClr val="610B4B"/>
                </a:solidFill>
                <a:effectLst/>
                <a:latin typeface="erdana"/>
              </a:rPr>
              <a:t>How does the dynamic programming approach work?</a:t>
            </a:r>
          </a:p>
          <a:p>
            <a:pPr algn="just">
              <a:lnSpc>
                <a:spcPct val="250000"/>
              </a:lnSpc>
            </a:pPr>
            <a:r>
              <a:rPr lang="en-US" b="0" i="0" dirty="0">
                <a:solidFill>
                  <a:srgbClr val="333333"/>
                </a:solidFill>
                <a:effectLst/>
                <a:latin typeface="inter-regular"/>
              </a:rPr>
              <a:t>The following are the steps that the dynamic programming follows:</a:t>
            </a:r>
          </a:p>
          <a:p>
            <a:pPr marL="342900" indent="-342900" algn="just">
              <a:lnSpc>
                <a:spcPct val="250000"/>
              </a:lnSpc>
              <a:buFont typeface="+mj-lt"/>
              <a:buAutoNum type="arabicPeriod"/>
            </a:pPr>
            <a:r>
              <a:rPr lang="en-US" b="0" i="0" dirty="0">
                <a:solidFill>
                  <a:srgbClr val="000000"/>
                </a:solidFill>
                <a:effectLst/>
                <a:latin typeface="inter-regular"/>
              </a:rPr>
              <a:t>It </a:t>
            </a:r>
            <a:r>
              <a:rPr lang="en-US" b="0" i="0" dirty="0">
                <a:solidFill>
                  <a:srgbClr val="C00000"/>
                </a:solidFill>
                <a:effectLst/>
                <a:latin typeface="inter-regular"/>
              </a:rPr>
              <a:t>breaks down </a:t>
            </a:r>
            <a:r>
              <a:rPr lang="en-US" b="0" i="0" dirty="0">
                <a:solidFill>
                  <a:srgbClr val="000000"/>
                </a:solidFill>
                <a:effectLst/>
                <a:latin typeface="inter-regular"/>
              </a:rPr>
              <a:t>the complex problem into simpler subproblems.</a:t>
            </a:r>
          </a:p>
          <a:p>
            <a:pPr marL="342900" indent="-342900" algn="just">
              <a:lnSpc>
                <a:spcPct val="250000"/>
              </a:lnSpc>
              <a:buFont typeface="+mj-lt"/>
              <a:buAutoNum type="arabicPeriod"/>
            </a:pPr>
            <a:r>
              <a:rPr lang="en-US" b="0" i="0" dirty="0">
                <a:solidFill>
                  <a:srgbClr val="000000"/>
                </a:solidFill>
                <a:effectLst/>
                <a:latin typeface="inter-regular"/>
              </a:rPr>
              <a:t>It finds the </a:t>
            </a:r>
            <a:r>
              <a:rPr lang="en-US" b="0" i="0" dirty="0">
                <a:solidFill>
                  <a:srgbClr val="C00000"/>
                </a:solidFill>
                <a:effectLst/>
                <a:latin typeface="inter-regular"/>
              </a:rPr>
              <a:t>optimal solution to these sub-problems</a:t>
            </a:r>
            <a:r>
              <a:rPr lang="en-US" b="0" i="0" dirty="0">
                <a:solidFill>
                  <a:srgbClr val="000000"/>
                </a:solidFill>
                <a:effectLst/>
                <a:latin typeface="inter-regular"/>
              </a:rPr>
              <a:t>.</a:t>
            </a:r>
          </a:p>
          <a:p>
            <a:pPr marL="342900" indent="-342900" algn="just">
              <a:lnSpc>
                <a:spcPct val="250000"/>
              </a:lnSpc>
              <a:buFont typeface="+mj-lt"/>
              <a:buAutoNum type="arabicPeriod"/>
            </a:pPr>
            <a:r>
              <a:rPr lang="en-US" b="0" i="0" dirty="0">
                <a:solidFill>
                  <a:srgbClr val="000000"/>
                </a:solidFill>
                <a:effectLst/>
                <a:latin typeface="inter-regular"/>
              </a:rPr>
              <a:t>It </a:t>
            </a:r>
            <a:r>
              <a:rPr lang="en-US" b="0" i="0" dirty="0">
                <a:solidFill>
                  <a:srgbClr val="C00000"/>
                </a:solidFill>
                <a:effectLst/>
                <a:latin typeface="inter-regular"/>
              </a:rPr>
              <a:t>stores the results of subproblems </a:t>
            </a:r>
            <a:r>
              <a:rPr lang="en-US" b="0" i="0" dirty="0">
                <a:solidFill>
                  <a:srgbClr val="000000"/>
                </a:solidFill>
                <a:effectLst/>
                <a:latin typeface="inter-regular"/>
              </a:rPr>
              <a:t>(</a:t>
            </a:r>
            <a:r>
              <a:rPr lang="en-US" b="0" i="0" dirty="0" err="1">
                <a:solidFill>
                  <a:srgbClr val="000000"/>
                </a:solidFill>
                <a:effectLst/>
                <a:latin typeface="inter-regular"/>
              </a:rPr>
              <a:t>memoization</a:t>
            </a:r>
            <a:r>
              <a:rPr lang="en-US" b="0" i="0" dirty="0">
                <a:solidFill>
                  <a:srgbClr val="000000"/>
                </a:solidFill>
                <a:effectLst/>
                <a:latin typeface="inter-regular"/>
              </a:rPr>
              <a:t>). The process of storing the results of subproblems is known as </a:t>
            </a:r>
            <a:r>
              <a:rPr lang="en-US" b="1" i="0" dirty="0">
                <a:solidFill>
                  <a:srgbClr val="000000"/>
                </a:solidFill>
                <a:effectLst/>
                <a:latin typeface="inter-regular"/>
              </a:rPr>
              <a:t>memorization.</a:t>
            </a:r>
          </a:p>
          <a:p>
            <a:pPr marL="342900" indent="-342900" algn="just">
              <a:lnSpc>
                <a:spcPct val="250000"/>
              </a:lnSpc>
              <a:buFont typeface="+mj-lt"/>
              <a:buAutoNum type="arabicPeriod"/>
            </a:pPr>
            <a:r>
              <a:rPr lang="en-US" b="0" i="0" dirty="0">
                <a:solidFill>
                  <a:srgbClr val="000000"/>
                </a:solidFill>
                <a:effectLst/>
                <a:latin typeface="inter-regular"/>
              </a:rPr>
              <a:t>It </a:t>
            </a:r>
            <a:r>
              <a:rPr lang="en-US" b="0" i="0" dirty="0">
                <a:solidFill>
                  <a:srgbClr val="C00000"/>
                </a:solidFill>
                <a:effectLst/>
                <a:latin typeface="inter-regular"/>
              </a:rPr>
              <a:t>reuses them </a:t>
            </a:r>
            <a:r>
              <a:rPr lang="en-US" b="0" i="0" dirty="0">
                <a:solidFill>
                  <a:srgbClr val="000000"/>
                </a:solidFill>
                <a:effectLst/>
                <a:latin typeface="inter-regular"/>
              </a:rPr>
              <a:t>so that same sub-problem is calculated more than once.</a:t>
            </a:r>
          </a:p>
          <a:p>
            <a:pPr marL="342900" indent="-342900" algn="just">
              <a:lnSpc>
                <a:spcPct val="250000"/>
              </a:lnSpc>
              <a:buFont typeface="+mj-lt"/>
              <a:buAutoNum type="arabicPeriod"/>
            </a:pPr>
            <a:r>
              <a:rPr lang="en-US" b="0" i="0" dirty="0">
                <a:solidFill>
                  <a:srgbClr val="000000"/>
                </a:solidFill>
                <a:effectLst/>
                <a:latin typeface="inter-regular"/>
              </a:rPr>
              <a:t>Finally, </a:t>
            </a:r>
            <a:r>
              <a:rPr lang="en-US" b="0" i="0" dirty="0">
                <a:solidFill>
                  <a:srgbClr val="C00000"/>
                </a:solidFill>
                <a:effectLst/>
                <a:latin typeface="inter-regular"/>
              </a:rPr>
              <a:t>calculate the result of the complex problem</a:t>
            </a:r>
            <a:r>
              <a:rPr lang="en-US" b="0" i="0" dirty="0">
                <a:solidFill>
                  <a:srgbClr val="000000"/>
                </a:solidFill>
                <a:effectLst/>
                <a:latin typeface="inter-regular"/>
              </a:rPr>
              <a:t>.</a:t>
            </a:r>
          </a:p>
        </p:txBody>
      </p:sp>
    </p:spTree>
    <p:extLst>
      <p:ext uri="{BB962C8B-B14F-4D97-AF65-F5344CB8AC3E}">
        <p14:creationId xmlns:p14="http://schemas.microsoft.com/office/powerpoint/2010/main" val="3860228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3185-59D6-1F30-86FE-2EE9B58943B4}"/>
              </a:ext>
            </a:extLst>
          </p:cNvPr>
          <p:cNvSpPr txBox="1">
            <a:spLocks/>
          </p:cNvSpPr>
          <p:nvPr/>
        </p:nvSpPr>
        <p:spPr>
          <a:xfrm>
            <a:off x="1901536" y="2400300"/>
            <a:ext cx="9601200" cy="1485900"/>
          </a:xfrm>
          <a:prstGeom prst="rect">
            <a:avLst/>
          </a:prstGeom>
        </p:spPr>
        <p:txBody>
          <a:bodyPr>
            <a:normAutofit fontScale="900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b="1">
                <a:latin typeface="Times New Roman" panose="02020603050405020304" pitchFamily="18" charset="0"/>
                <a:cs typeface="Times New Roman" panose="02020603050405020304" pitchFamily="18" charset="0"/>
              </a:rPr>
              <a:t>Comparison of Divide and Conquer vs Dynamic Programming </a:t>
            </a:r>
            <a:br>
              <a:rPr lang="en-US" b="1">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3010166025"/>
      </p:ext>
    </p:extLst>
  </p:cSld>
  <p:clrMapOvr>
    <a:masterClrMapping/>
  </p:clrMapOvr>
</p:sld>
</file>

<file path=ppt/theme/theme1.xml><?xml version="1.0" encoding="utf-8"?>
<a:theme xmlns:a="http://schemas.openxmlformats.org/drawingml/2006/main" name="Cro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5112</TotalTime>
  <Words>1620</Words>
  <Application>Microsoft Office PowerPoint</Application>
  <PresentationFormat>Widescreen</PresentationFormat>
  <Paragraphs>136</Paragraphs>
  <Slides>34</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34</vt:i4>
      </vt:variant>
    </vt:vector>
  </HeadingPairs>
  <TitlesOfParts>
    <vt:vector size="53" baseType="lpstr">
      <vt:lpstr>Aparajita</vt:lpstr>
      <vt:lpstr>Arial</vt:lpstr>
      <vt:lpstr>Arial</vt:lpstr>
      <vt:lpstr>Average Sans</vt:lpstr>
      <vt:lpstr>Bookman Old Style</vt:lpstr>
      <vt:lpstr>Calibri</vt:lpstr>
      <vt:lpstr>Consolas</vt:lpstr>
      <vt:lpstr>erdana</vt:lpstr>
      <vt:lpstr>Franklin Gothic Book</vt:lpstr>
      <vt:lpstr>Georgia</vt:lpstr>
      <vt:lpstr>inherit</vt:lpstr>
      <vt:lpstr>inter-bold</vt:lpstr>
      <vt:lpstr>inter-regular</vt:lpstr>
      <vt:lpstr>Lucida Sans Unicode</vt:lpstr>
      <vt:lpstr>Times New Roman</vt:lpstr>
      <vt:lpstr>Times-Roman</vt:lpstr>
      <vt:lpstr>Verdana</vt:lpstr>
      <vt:lpstr>Wingdings</vt:lpstr>
      <vt:lpstr>Crop</vt:lpstr>
      <vt:lpstr>Dynamic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Divide and Conquer vs Dynamic Programming  </vt:lpstr>
      <vt:lpstr>PowerPoint Presentation</vt:lpstr>
      <vt:lpstr>PowerPoint Presentation</vt:lpstr>
      <vt:lpstr>PowerPoint Presentation</vt:lpstr>
      <vt:lpstr>PowerPoint Presentation</vt:lpstr>
      <vt:lpstr>The principle of optimality</vt:lpstr>
      <vt:lpstr>all-pairs shortest paths problem (Floyd-Warshall algorithm)</vt:lpstr>
      <vt:lpstr>PowerPoint Presentation</vt:lpstr>
      <vt:lpstr>PowerPoint Presentation</vt:lpstr>
      <vt:lpstr>PowerPoint Presentation</vt:lpstr>
      <vt:lpstr>PowerPoint Presentation</vt:lpstr>
      <vt:lpstr>PowerPoint Presentation</vt:lpstr>
      <vt:lpstr>PowerPoint Presentation</vt:lpstr>
      <vt:lpstr>Example </vt:lpstr>
      <vt:lpstr>Example </vt:lpstr>
      <vt:lpstr>PowerPoint Presentation</vt:lpstr>
      <vt:lpstr>k=1 ,that means Intermate vertex is 1 </vt:lpstr>
      <vt:lpstr>PowerPoint Presentation</vt:lpstr>
      <vt:lpstr>PowerPoint Presentation</vt:lpstr>
      <vt:lpstr>PowerPoint Presentation</vt:lpstr>
      <vt:lpstr>PowerPoint Presentation</vt:lpstr>
      <vt:lpstr>PowerPoint Presentation</vt:lpstr>
      <vt:lpstr> Function to compute lengths of shortest paths</vt:lpstr>
      <vt:lpstr>Problem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dc:title>
  <dc:creator>Kiran Rajan</dc:creator>
  <cp:lastModifiedBy>sara jestine</cp:lastModifiedBy>
  <cp:revision>53</cp:revision>
  <dcterms:created xsi:type="dcterms:W3CDTF">2019-10-14T07:11:59Z</dcterms:created>
  <dcterms:modified xsi:type="dcterms:W3CDTF">2023-12-23T08:00:22Z</dcterms:modified>
</cp:coreProperties>
</file>